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826"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7979130" y="256245"/>
            <a:ext cx="871220" cy="314959"/>
          </a:xfrm>
          <a:prstGeom prst="rect">
            <a:avLst/>
          </a:prstGeom>
        </p:spPr>
        <p:txBody>
          <a:bodyPr wrap="square" lIns="0" tIns="0" rIns="0" bIns="0">
            <a:spAutoFit/>
          </a:bodyPr>
          <a:lstStyle>
            <a:lvl1pPr>
              <a:defRPr sz="5600" b="0" i="0">
                <a:solidFill>
                  <a:srgbClr val="FFCA3A"/>
                </a:solidFill>
                <a:latin typeface="FreeSans"/>
                <a:cs typeface="FreeSans"/>
              </a:defRPr>
            </a:lvl1pPr>
          </a:lstStyle>
          <a:p>
            <a:endParaRPr/>
          </a:p>
        </p:txBody>
      </p:sp>
      <p:sp>
        <p:nvSpPr>
          <p:cNvPr id="3" name="Holder 3"/>
          <p:cNvSpPr>
            <a:spLocks noGrp="1"/>
          </p:cNvSpPr>
          <p:nvPr>
            <p:ph type="subTitle" idx="4"/>
          </p:nvPr>
        </p:nvSpPr>
        <p:spPr>
          <a:xfrm>
            <a:off x="2198484" y="3043608"/>
            <a:ext cx="4747259" cy="5543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rgbClr val="FFCA3A"/>
                </a:solidFill>
                <a:latin typeface="FreeSans"/>
                <a:cs typeface="Free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rgbClr val="FFCA3A"/>
                </a:solidFill>
                <a:latin typeface="FreeSans"/>
                <a:cs typeface="FreeSan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0" i="0">
                <a:solidFill>
                  <a:srgbClr val="FFCA3A"/>
                </a:solidFill>
                <a:latin typeface="FreeSans"/>
                <a:cs typeface="Free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9224" y="17730"/>
            <a:ext cx="8339312" cy="1934801"/>
          </a:xfrm>
          <a:prstGeom prst="rect">
            <a:avLst/>
          </a:prstGeom>
        </p:spPr>
        <p:txBody>
          <a:bodyPr wrap="square" lIns="0" tIns="0" rIns="0" bIns="0">
            <a:spAutoFit/>
          </a:bodyPr>
          <a:lstStyle>
            <a:lvl1pPr>
              <a:defRPr sz="5600" b="0" i="0">
                <a:solidFill>
                  <a:srgbClr val="FFCA3A"/>
                </a:solidFill>
                <a:latin typeface="FreeSans"/>
                <a:cs typeface="FreeSan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5967162" y="2701669"/>
            <a:ext cx="2415895" cy="2415895"/>
          </a:xfrm>
          <a:prstGeom prst="rect">
            <a:avLst/>
          </a:prstGeom>
        </p:spPr>
      </p:pic>
      <p:sp>
        <p:nvSpPr>
          <p:cNvPr id="4" name="object 4"/>
          <p:cNvSpPr txBox="1"/>
          <p:nvPr/>
        </p:nvSpPr>
        <p:spPr>
          <a:xfrm>
            <a:off x="994098" y="-47812"/>
            <a:ext cx="5823030" cy="2844368"/>
          </a:xfrm>
          <a:prstGeom prst="rect">
            <a:avLst/>
          </a:prstGeom>
        </p:spPr>
        <p:txBody>
          <a:bodyPr vert="horz" wrap="square" lIns="0" tIns="347980" rIns="0" bIns="0" rtlCol="0">
            <a:spAutoFit/>
          </a:bodyPr>
          <a:lstStyle/>
          <a:p>
            <a:pPr marL="12700" marR="5080">
              <a:spcBef>
                <a:spcPts val="2740"/>
              </a:spcBef>
            </a:pPr>
            <a:r>
              <a:rPr lang="vi-VN" sz="6000" i="1" spc="-300" dirty="0">
                <a:solidFill>
                  <a:srgbClr val="FFFFFF"/>
                </a:solidFill>
                <a:latin typeface="FreeSans"/>
                <a:cs typeface="FreeSans"/>
              </a:rPr>
              <a:t>MẠNG LƯỚI </a:t>
            </a:r>
            <a:br>
              <a:rPr lang="vi-VN" sz="6000" i="1" spc="-300" dirty="0">
                <a:solidFill>
                  <a:srgbClr val="FFFFFF"/>
                </a:solidFill>
                <a:latin typeface="FreeSans"/>
                <a:cs typeface="FreeSans"/>
              </a:rPr>
            </a:br>
            <a:r>
              <a:rPr lang="vi-VN" sz="10200" i="1" spc="-300" dirty="0">
                <a:solidFill>
                  <a:srgbClr val="FFCA3A"/>
                </a:solidFill>
                <a:latin typeface="FreeSans"/>
                <a:cs typeface="FreeSans"/>
              </a:rPr>
              <a:t>THỐNG TRỊ</a:t>
            </a:r>
            <a:endParaRPr sz="10200" spc="-300" dirty="0">
              <a:latin typeface="FreeSans"/>
              <a:cs typeface="FreeSans"/>
            </a:endParaRPr>
          </a:p>
        </p:txBody>
      </p:sp>
      <p:sp>
        <p:nvSpPr>
          <p:cNvPr id="5" name="object 5"/>
          <p:cNvSpPr/>
          <p:nvPr/>
        </p:nvSpPr>
        <p:spPr>
          <a:xfrm>
            <a:off x="7906108" y="223799"/>
            <a:ext cx="1238250" cy="419100"/>
          </a:xfrm>
          <a:custGeom>
            <a:avLst/>
            <a:gdLst/>
            <a:ahLst/>
            <a:cxnLst/>
            <a:rect l="l" t="t" r="r" b="b"/>
            <a:pathLst>
              <a:path w="1238250" h="419100">
                <a:moveTo>
                  <a:pt x="0" y="0"/>
                </a:moveTo>
                <a:lnTo>
                  <a:pt x="1237872" y="0"/>
                </a:lnTo>
                <a:lnTo>
                  <a:pt x="1237872" y="418499"/>
                </a:lnTo>
                <a:lnTo>
                  <a:pt x="0" y="418499"/>
                </a:lnTo>
                <a:lnTo>
                  <a:pt x="0" y="0"/>
                </a:lnTo>
                <a:close/>
              </a:path>
            </a:pathLst>
          </a:custGeom>
          <a:solidFill>
            <a:srgbClr val="FFCA3A"/>
          </a:solidFill>
        </p:spPr>
        <p:txBody>
          <a:bodyPr wrap="square" lIns="0" tIns="0" rIns="0" bIns="0" rtlCol="0"/>
          <a:lstStyle/>
          <a:p>
            <a:endParaRPr/>
          </a:p>
        </p:txBody>
      </p:sp>
      <p:sp>
        <p:nvSpPr>
          <p:cNvPr id="6" name="object 6"/>
          <p:cNvSpPr txBox="1">
            <a:spLocks noGrp="1"/>
          </p:cNvSpPr>
          <p:nvPr>
            <p:ph type="ctrTitle"/>
          </p:nvPr>
        </p:nvSpPr>
        <p:spPr>
          <a:xfrm>
            <a:off x="7979130" y="256245"/>
            <a:ext cx="1012470" cy="305212"/>
          </a:xfrm>
          <a:prstGeom prst="rect">
            <a:avLst/>
          </a:prstGeom>
        </p:spPr>
        <p:txBody>
          <a:bodyPr vert="horz" wrap="square" lIns="0" tIns="12700" rIns="0" bIns="0" rtlCol="0">
            <a:spAutoFit/>
          </a:bodyPr>
          <a:lstStyle/>
          <a:p>
            <a:pPr marL="12700">
              <a:lnSpc>
                <a:spcPct val="100000"/>
              </a:lnSpc>
              <a:spcBef>
                <a:spcPts val="100"/>
              </a:spcBef>
            </a:pPr>
            <a:r>
              <a:rPr sz="1900" spc="-150" dirty="0">
                <a:solidFill>
                  <a:srgbClr val="000000"/>
                </a:solidFill>
              </a:rPr>
              <a:t>ANILSAIDSO</a:t>
            </a:r>
            <a:endParaRPr sz="1900" spc="-150" dirty="0"/>
          </a:p>
        </p:txBody>
      </p:sp>
      <p:pic>
        <p:nvPicPr>
          <p:cNvPr id="7" name="object 7"/>
          <p:cNvPicPr/>
          <p:nvPr/>
        </p:nvPicPr>
        <p:blipFill>
          <a:blip r:embed="rId3" cstate="print"/>
          <a:stretch>
            <a:fillRect/>
          </a:stretch>
        </p:blipFill>
        <p:spPr>
          <a:xfrm>
            <a:off x="4942450" y="56550"/>
            <a:ext cx="1177537" cy="1177547"/>
          </a:xfrm>
          <a:prstGeom prst="rect">
            <a:avLst/>
          </a:prstGeom>
        </p:spPr>
      </p:pic>
      <p:pic>
        <p:nvPicPr>
          <p:cNvPr id="8" name="object 8"/>
          <p:cNvPicPr/>
          <p:nvPr/>
        </p:nvPicPr>
        <p:blipFill>
          <a:blip r:embed="rId4" cstate="print"/>
          <a:stretch>
            <a:fillRect/>
          </a:stretch>
        </p:blipFill>
        <p:spPr>
          <a:xfrm>
            <a:off x="0" y="4149766"/>
            <a:ext cx="993697" cy="993722"/>
          </a:xfrm>
          <a:prstGeom prst="rect">
            <a:avLst/>
          </a:prstGeom>
        </p:spPr>
      </p:pic>
      <p:pic>
        <p:nvPicPr>
          <p:cNvPr id="9" name="object 9"/>
          <p:cNvPicPr/>
          <p:nvPr/>
        </p:nvPicPr>
        <p:blipFill>
          <a:blip r:embed="rId5" cstate="print"/>
          <a:stretch>
            <a:fillRect/>
          </a:stretch>
        </p:blipFill>
        <p:spPr>
          <a:xfrm>
            <a:off x="103424" y="402874"/>
            <a:ext cx="1040472" cy="1040472"/>
          </a:xfrm>
          <a:prstGeom prst="rect">
            <a:avLst/>
          </a:prstGeom>
        </p:spPr>
      </p:pic>
      <p:pic>
        <p:nvPicPr>
          <p:cNvPr id="10" name="object 10"/>
          <p:cNvPicPr/>
          <p:nvPr/>
        </p:nvPicPr>
        <p:blipFill>
          <a:blip r:embed="rId6" cstate="print"/>
          <a:stretch>
            <a:fillRect/>
          </a:stretch>
        </p:blipFill>
        <p:spPr>
          <a:xfrm>
            <a:off x="4010916" y="4011941"/>
            <a:ext cx="888398" cy="8883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grpSp>
        <p:nvGrpSpPr>
          <p:cNvPr id="3" name="object 3"/>
          <p:cNvGrpSpPr/>
          <p:nvPr/>
        </p:nvGrpSpPr>
        <p:grpSpPr>
          <a:xfrm>
            <a:off x="3757717" y="0"/>
            <a:ext cx="5386705" cy="5143500"/>
            <a:chOff x="3757717" y="0"/>
            <a:chExt cx="5386705" cy="5143500"/>
          </a:xfrm>
        </p:grpSpPr>
        <p:pic>
          <p:nvPicPr>
            <p:cNvPr id="4" name="object 4"/>
            <p:cNvPicPr/>
            <p:nvPr/>
          </p:nvPicPr>
          <p:blipFill>
            <a:blip r:embed="rId2" cstate="print"/>
            <a:stretch>
              <a:fillRect/>
            </a:stretch>
          </p:blipFill>
          <p:spPr>
            <a:xfrm>
              <a:off x="3757717" y="0"/>
              <a:ext cx="5386264" cy="5143489"/>
            </a:xfrm>
            <a:prstGeom prst="rect">
              <a:avLst/>
            </a:prstGeom>
          </p:spPr>
        </p:pic>
        <p:pic>
          <p:nvPicPr>
            <p:cNvPr id="5" name="object 5"/>
            <p:cNvPicPr/>
            <p:nvPr/>
          </p:nvPicPr>
          <p:blipFill>
            <a:blip r:embed="rId3" cstate="print"/>
            <a:stretch>
              <a:fillRect/>
            </a:stretch>
          </p:blipFill>
          <p:spPr>
            <a:xfrm>
              <a:off x="6869586" y="2796069"/>
              <a:ext cx="2148245" cy="2227845"/>
            </a:xfrm>
            <a:prstGeom prst="rect">
              <a:avLst/>
            </a:prstGeom>
          </p:spPr>
        </p:pic>
        <p:sp>
          <p:nvSpPr>
            <p:cNvPr id="6" name="object 6"/>
            <p:cNvSpPr/>
            <p:nvPr/>
          </p:nvSpPr>
          <p:spPr>
            <a:xfrm>
              <a:off x="6864811" y="2791319"/>
              <a:ext cx="2158365" cy="2237740"/>
            </a:xfrm>
            <a:custGeom>
              <a:avLst/>
              <a:gdLst/>
              <a:ahLst/>
              <a:cxnLst/>
              <a:rect l="l" t="t" r="r" b="b"/>
              <a:pathLst>
                <a:path w="2158365" h="2237740">
                  <a:moveTo>
                    <a:pt x="0" y="0"/>
                  </a:moveTo>
                  <a:lnTo>
                    <a:pt x="2157770" y="0"/>
                  </a:lnTo>
                  <a:lnTo>
                    <a:pt x="2157770" y="2237345"/>
                  </a:lnTo>
                  <a:lnTo>
                    <a:pt x="0" y="2237345"/>
                  </a:lnTo>
                  <a:lnTo>
                    <a:pt x="0" y="0"/>
                  </a:lnTo>
                  <a:close/>
                </a:path>
              </a:pathLst>
            </a:custGeom>
            <a:ln w="9524">
              <a:solidFill>
                <a:srgbClr val="000000"/>
              </a:solidFill>
            </a:ln>
          </p:spPr>
          <p:txBody>
            <a:bodyPr wrap="square" lIns="0" tIns="0" rIns="0" bIns="0" rtlCol="0"/>
            <a:lstStyle/>
            <a:p>
              <a:endParaRPr/>
            </a:p>
          </p:txBody>
        </p:sp>
      </p:grpSp>
      <p:sp>
        <p:nvSpPr>
          <p:cNvPr id="7" name="object 7"/>
          <p:cNvSpPr txBox="1">
            <a:spLocks noGrp="1"/>
          </p:cNvSpPr>
          <p:nvPr>
            <p:ph type="title"/>
          </p:nvPr>
        </p:nvSpPr>
        <p:spPr>
          <a:xfrm>
            <a:off x="343549" y="1018362"/>
            <a:ext cx="2018651" cy="320601"/>
          </a:xfrm>
          <a:prstGeom prst="rect">
            <a:avLst/>
          </a:prstGeom>
        </p:spPr>
        <p:txBody>
          <a:bodyPr vert="horz" wrap="square" lIns="0" tIns="12700" rIns="0" bIns="0" rtlCol="0">
            <a:spAutoFit/>
          </a:bodyPr>
          <a:lstStyle/>
          <a:p>
            <a:pPr marL="12700">
              <a:lnSpc>
                <a:spcPct val="100000"/>
              </a:lnSpc>
              <a:spcBef>
                <a:spcPts val="100"/>
              </a:spcBef>
            </a:pPr>
            <a:r>
              <a:rPr lang="vi-VN" sz="2000" b="1" spc="-135" dirty="0">
                <a:solidFill>
                  <a:srgbClr val="000000"/>
                </a:solidFill>
                <a:latin typeface="Verdana"/>
                <a:cs typeface="Verdana"/>
              </a:rPr>
              <a:t>Bài học thực tế</a:t>
            </a:r>
            <a:endParaRPr sz="2000" dirty="0">
              <a:latin typeface="Verdana"/>
              <a:cs typeface="Verdana"/>
            </a:endParaRPr>
          </a:p>
        </p:txBody>
      </p:sp>
      <p:sp>
        <p:nvSpPr>
          <p:cNvPr id="8" name="object 8"/>
          <p:cNvSpPr txBox="1"/>
          <p:nvPr/>
        </p:nvSpPr>
        <p:spPr>
          <a:xfrm>
            <a:off x="343549" y="1598498"/>
            <a:ext cx="3166110" cy="3347070"/>
          </a:xfrm>
          <a:prstGeom prst="rect">
            <a:avLst/>
          </a:prstGeom>
        </p:spPr>
        <p:txBody>
          <a:bodyPr vert="horz" wrap="square" lIns="0" tIns="12700" rIns="0" bIns="0" rtlCol="0">
            <a:spAutoFit/>
          </a:bodyPr>
          <a:lstStyle/>
          <a:p>
            <a:pPr marL="12700" marR="5080">
              <a:lnSpc>
                <a:spcPct val="100000"/>
              </a:lnSpc>
              <a:spcBef>
                <a:spcPts val="100"/>
              </a:spcBef>
            </a:pPr>
            <a:r>
              <a:rPr lang="vi-VN" sz="1800" i="1" spc="-114" dirty="0">
                <a:latin typeface="Verdana"/>
                <a:cs typeface="Verdana"/>
              </a:rPr>
              <a:t>Hệ thống tòa tháp truyền thông</a:t>
            </a:r>
            <a:r>
              <a:rPr sz="1800" i="1" spc="-120" dirty="0">
                <a:latin typeface="Verdana"/>
                <a:cs typeface="Verdana"/>
              </a:rPr>
              <a:t> </a:t>
            </a:r>
            <a:r>
              <a:rPr sz="1800" i="1" spc="-85" dirty="0">
                <a:latin typeface="Verdana"/>
                <a:cs typeface="Verdana"/>
              </a:rPr>
              <a:t>Chappe</a:t>
            </a:r>
            <a:r>
              <a:rPr sz="1800" i="1" spc="-120" dirty="0">
                <a:latin typeface="Verdana"/>
                <a:cs typeface="Verdana"/>
              </a:rPr>
              <a:t> </a:t>
            </a:r>
            <a:r>
              <a:rPr lang="vi-VN" spc="-85" dirty="0">
                <a:latin typeface="Verdana"/>
              </a:rPr>
              <a:t>là một chuỗi các tháp truyền tin nhắn thông qua các cánh tay tùy chỉnh</a:t>
            </a:r>
            <a:r>
              <a:rPr spc="-85" dirty="0">
                <a:latin typeface="Verdana"/>
              </a:rPr>
              <a:t>.</a:t>
            </a:r>
          </a:p>
          <a:p>
            <a:pPr marL="12700" marR="360680">
              <a:lnSpc>
                <a:spcPct val="100000"/>
              </a:lnSpc>
              <a:spcBef>
                <a:spcPts val="2160"/>
              </a:spcBef>
            </a:pPr>
            <a:r>
              <a:rPr lang="vi-VN" spc="-85" dirty="0">
                <a:latin typeface="Verdana"/>
              </a:rPr>
              <a:t>Đến năm 1844, Pháp đã xây dựng hơn 500 tháp để kết nối 29 thành phố. </a:t>
            </a:r>
          </a:p>
          <a:p>
            <a:pPr marL="12700" marR="360680">
              <a:lnSpc>
                <a:spcPct val="100000"/>
              </a:lnSpc>
              <a:spcBef>
                <a:spcPts val="2160"/>
              </a:spcBef>
            </a:pPr>
            <a:r>
              <a:rPr lang="vi-VN" spc="-85" dirty="0">
                <a:latin typeface="Verdana"/>
              </a:rPr>
              <a:t>Cuối cùng, chúng bị lỗi thời bởi điện báo</a:t>
            </a:r>
            <a:r>
              <a:rPr spc="-85" dirty="0">
                <a:latin typeface="Verdana"/>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6288387" y="787523"/>
            <a:ext cx="2194745" cy="2194745"/>
          </a:xfrm>
          <a:prstGeom prst="rect">
            <a:avLst/>
          </a:prstGeom>
        </p:spPr>
      </p:pic>
      <p:pic>
        <p:nvPicPr>
          <p:cNvPr id="4" name="object 4"/>
          <p:cNvPicPr/>
          <p:nvPr/>
        </p:nvPicPr>
        <p:blipFill>
          <a:blip r:embed="rId3" cstate="print"/>
          <a:stretch>
            <a:fillRect/>
          </a:stretch>
        </p:blipFill>
        <p:spPr>
          <a:xfrm>
            <a:off x="3443818" y="806298"/>
            <a:ext cx="1793921" cy="2157195"/>
          </a:xfrm>
          <a:prstGeom prst="rect">
            <a:avLst/>
          </a:prstGeom>
        </p:spPr>
      </p:pic>
      <p:sp>
        <p:nvSpPr>
          <p:cNvPr id="5" name="object 5"/>
          <p:cNvSpPr txBox="1"/>
          <p:nvPr/>
        </p:nvSpPr>
        <p:spPr>
          <a:xfrm>
            <a:off x="3821379" y="3324228"/>
            <a:ext cx="1196975" cy="756920"/>
          </a:xfrm>
          <a:prstGeom prst="rect">
            <a:avLst/>
          </a:prstGeom>
        </p:spPr>
        <p:txBody>
          <a:bodyPr vert="horz" wrap="square" lIns="0" tIns="12700" rIns="0" bIns="0" rtlCol="0">
            <a:spAutoFit/>
          </a:bodyPr>
          <a:lstStyle/>
          <a:p>
            <a:pPr marL="12700" algn="ctr">
              <a:lnSpc>
                <a:spcPct val="100000"/>
              </a:lnSpc>
              <a:spcBef>
                <a:spcPts val="100"/>
              </a:spcBef>
            </a:pPr>
            <a:r>
              <a:rPr lang="vi-VN" sz="4800" spc="-300" dirty="0">
                <a:solidFill>
                  <a:srgbClr val="FBD84B"/>
                </a:solidFill>
                <a:latin typeface="FreeSans"/>
                <a:cs typeface="FreeSans"/>
              </a:rPr>
              <a:t>DÂY</a:t>
            </a:r>
            <a:endParaRPr sz="4800" spc="-300" dirty="0">
              <a:latin typeface="FreeSans"/>
              <a:cs typeface="FreeSans"/>
            </a:endParaRPr>
          </a:p>
        </p:txBody>
      </p:sp>
      <p:sp>
        <p:nvSpPr>
          <p:cNvPr id="6" name="object 6"/>
          <p:cNvSpPr txBox="1"/>
          <p:nvPr/>
        </p:nvSpPr>
        <p:spPr>
          <a:xfrm>
            <a:off x="6516347" y="3359808"/>
            <a:ext cx="1724901" cy="751488"/>
          </a:xfrm>
          <a:prstGeom prst="rect">
            <a:avLst/>
          </a:prstGeom>
        </p:spPr>
        <p:txBody>
          <a:bodyPr vert="horz" wrap="square" lIns="0" tIns="12700" rIns="0" bIns="0" rtlCol="0">
            <a:spAutoFit/>
          </a:bodyPr>
          <a:lstStyle/>
          <a:p>
            <a:pPr marL="12700" algn="ctr">
              <a:lnSpc>
                <a:spcPct val="100000"/>
              </a:lnSpc>
              <a:spcBef>
                <a:spcPts val="100"/>
              </a:spcBef>
              <a:tabLst>
                <a:tab pos="5796280" algn="l"/>
              </a:tabLst>
            </a:pPr>
            <a:r>
              <a:rPr lang="vi-VN" sz="4800" spc="-300" dirty="0">
                <a:solidFill>
                  <a:srgbClr val="FBD84B"/>
                </a:solidFill>
                <a:latin typeface="Consolas" panose="020B0609020204030204" pitchFamily="49" charset="0"/>
                <a:cs typeface="FreeSans"/>
              </a:rPr>
              <a:t>0</a:t>
            </a:r>
            <a:r>
              <a:rPr lang="vi-VN" sz="4800" spc="-300" dirty="0">
                <a:solidFill>
                  <a:srgbClr val="FBD84B"/>
                </a:solidFill>
                <a:latin typeface="FreeSans"/>
                <a:cs typeface="FreeSans"/>
              </a:rPr>
              <a:t> DÂY</a:t>
            </a:r>
            <a:endParaRPr sz="4800" spc="-300" dirty="0">
              <a:latin typeface="FreeSans"/>
              <a:cs typeface="FreeSans"/>
            </a:endParaRPr>
          </a:p>
        </p:txBody>
      </p:sp>
      <p:pic>
        <p:nvPicPr>
          <p:cNvPr id="7" name="object 7"/>
          <p:cNvPicPr/>
          <p:nvPr/>
        </p:nvPicPr>
        <p:blipFill>
          <a:blip r:embed="rId4" cstate="print"/>
          <a:stretch>
            <a:fillRect/>
          </a:stretch>
        </p:blipFill>
        <p:spPr>
          <a:xfrm>
            <a:off x="665911" y="1143197"/>
            <a:ext cx="1593321" cy="1593271"/>
          </a:xfrm>
          <a:prstGeom prst="rect">
            <a:avLst/>
          </a:prstGeom>
        </p:spPr>
      </p:pic>
      <p:sp>
        <p:nvSpPr>
          <p:cNvPr id="8" name="object 8"/>
          <p:cNvSpPr txBox="1"/>
          <p:nvPr/>
        </p:nvSpPr>
        <p:spPr>
          <a:xfrm>
            <a:off x="8769027" y="2160771"/>
            <a:ext cx="299720" cy="982344"/>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@ANILSAIDSO</a:t>
            </a:r>
            <a:endParaRPr sz="1800">
              <a:latin typeface="FreeSans"/>
              <a:cs typeface="FreeSans"/>
            </a:endParaRPr>
          </a:p>
        </p:txBody>
      </p:sp>
      <p:grpSp>
        <p:nvGrpSpPr>
          <p:cNvPr id="9" name="object 9"/>
          <p:cNvGrpSpPr/>
          <p:nvPr/>
        </p:nvGrpSpPr>
        <p:grpSpPr>
          <a:xfrm>
            <a:off x="2750581" y="3430180"/>
            <a:ext cx="490855" cy="594360"/>
            <a:chOff x="2750581" y="3430180"/>
            <a:chExt cx="490855" cy="594360"/>
          </a:xfrm>
        </p:grpSpPr>
        <p:sp>
          <p:nvSpPr>
            <p:cNvPr id="10" name="object 10"/>
            <p:cNvSpPr/>
            <p:nvPr/>
          </p:nvSpPr>
          <p:spPr>
            <a:xfrm>
              <a:off x="2764869" y="3444468"/>
              <a:ext cx="462280" cy="565785"/>
            </a:xfrm>
            <a:custGeom>
              <a:avLst/>
              <a:gdLst/>
              <a:ahLst/>
              <a:cxnLst/>
              <a:rect l="l" t="t" r="r" b="b"/>
              <a:pathLst>
                <a:path w="462280" h="565785">
                  <a:moveTo>
                    <a:pt x="230849" y="565198"/>
                  </a:moveTo>
                  <a:lnTo>
                    <a:pt x="230849" y="423899"/>
                  </a:lnTo>
                  <a:lnTo>
                    <a:pt x="0" y="423899"/>
                  </a:lnTo>
                  <a:lnTo>
                    <a:pt x="0" y="141299"/>
                  </a:lnTo>
                  <a:lnTo>
                    <a:pt x="230849" y="141299"/>
                  </a:lnTo>
                  <a:lnTo>
                    <a:pt x="230849" y="0"/>
                  </a:lnTo>
                  <a:lnTo>
                    <a:pt x="461699" y="282599"/>
                  </a:lnTo>
                  <a:lnTo>
                    <a:pt x="230849" y="565198"/>
                  </a:lnTo>
                  <a:close/>
                </a:path>
              </a:pathLst>
            </a:custGeom>
            <a:solidFill>
              <a:srgbClr val="FFFFFF"/>
            </a:solidFill>
          </p:spPr>
          <p:txBody>
            <a:bodyPr wrap="square" lIns="0" tIns="0" rIns="0" bIns="0" rtlCol="0"/>
            <a:lstStyle/>
            <a:p>
              <a:endParaRPr/>
            </a:p>
          </p:txBody>
        </p:sp>
        <p:sp>
          <p:nvSpPr>
            <p:cNvPr id="11" name="object 11"/>
            <p:cNvSpPr/>
            <p:nvPr/>
          </p:nvSpPr>
          <p:spPr>
            <a:xfrm>
              <a:off x="2764869" y="3444468"/>
              <a:ext cx="462280" cy="565785"/>
            </a:xfrm>
            <a:custGeom>
              <a:avLst/>
              <a:gdLst/>
              <a:ahLst/>
              <a:cxnLst/>
              <a:rect l="l" t="t" r="r" b="b"/>
              <a:pathLst>
                <a:path w="462280" h="565785">
                  <a:moveTo>
                    <a:pt x="0" y="141299"/>
                  </a:moveTo>
                  <a:lnTo>
                    <a:pt x="230849" y="141299"/>
                  </a:lnTo>
                  <a:lnTo>
                    <a:pt x="230849" y="0"/>
                  </a:lnTo>
                  <a:lnTo>
                    <a:pt x="461699" y="282599"/>
                  </a:lnTo>
                  <a:lnTo>
                    <a:pt x="230849" y="565198"/>
                  </a:lnTo>
                  <a:lnTo>
                    <a:pt x="230849" y="423899"/>
                  </a:lnTo>
                  <a:lnTo>
                    <a:pt x="0" y="423899"/>
                  </a:lnTo>
                  <a:lnTo>
                    <a:pt x="0" y="141299"/>
                  </a:lnTo>
                  <a:close/>
                </a:path>
              </a:pathLst>
            </a:custGeom>
            <a:ln w="28574">
              <a:solidFill>
                <a:srgbClr val="FFCA3A"/>
              </a:solidFill>
            </a:ln>
          </p:spPr>
          <p:txBody>
            <a:bodyPr wrap="square" lIns="0" tIns="0" rIns="0" bIns="0" rtlCol="0"/>
            <a:lstStyle/>
            <a:p>
              <a:endParaRPr/>
            </a:p>
          </p:txBody>
        </p:sp>
      </p:grpSp>
      <p:grpSp>
        <p:nvGrpSpPr>
          <p:cNvPr id="12" name="object 12"/>
          <p:cNvGrpSpPr/>
          <p:nvPr/>
        </p:nvGrpSpPr>
        <p:grpSpPr>
          <a:xfrm>
            <a:off x="5598326" y="3430180"/>
            <a:ext cx="490855" cy="594360"/>
            <a:chOff x="5598326" y="3430180"/>
            <a:chExt cx="490855" cy="594360"/>
          </a:xfrm>
        </p:grpSpPr>
        <p:sp>
          <p:nvSpPr>
            <p:cNvPr id="13" name="object 13"/>
            <p:cNvSpPr/>
            <p:nvPr/>
          </p:nvSpPr>
          <p:spPr>
            <a:xfrm>
              <a:off x="5612613" y="3444468"/>
              <a:ext cx="462280" cy="565785"/>
            </a:xfrm>
            <a:custGeom>
              <a:avLst/>
              <a:gdLst/>
              <a:ahLst/>
              <a:cxnLst/>
              <a:rect l="l" t="t" r="r" b="b"/>
              <a:pathLst>
                <a:path w="462279" h="565785">
                  <a:moveTo>
                    <a:pt x="230849" y="565198"/>
                  </a:moveTo>
                  <a:lnTo>
                    <a:pt x="230849" y="423899"/>
                  </a:lnTo>
                  <a:lnTo>
                    <a:pt x="0" y="423899"/>
                  </a:lnTo>
                  <a:lnTo>
                    <a:pt x="0" y="141299"/>
                  </a:lnTo>
                  <a:lnTo>
                    <a:pt x="230849" y="141299"/>
                  </a:lnTo>
                  <a:lnTo>
                    <a:pt x="230849" y="0"/>
                  </a:lnTo>
                  <a:lnTo>
                    <a:pt x="461699" y="282599"/>
                  </a:lnTo>
                  <a:lnTo>
                    <a:pt x="230849" y="565198"/>
                  </a:lnTo>
                  <a:close/>
                </a:path>
              </a:pathLst>
            </a:custGeom>
            <a:solidFill>
              <a:srgbClr val="FFFFFF"/>
            </a:solidFill>
          </p:spPr>
          <p:txBody>
            <a:bodyPr wrap="square" lIns="0" tIns="0" rIns="0" bIns="0" rtlCol="0"/>
            <a:lstStyle/>
            <a:p>
              <a:endParaRPr/>
            </a:p>
          </p:txBody>
        </p:sp>
        <p:sp>
          <p:nvSpPr>
            <p:cNvPr id="14" name="object 14"/>
            <p:cNvSpPr/>
            <p:nvPr/>
          </p:nvSpPr>
          <p:spPr>
            <a:xfrm>
              <a:off x="5612613" y="3444468"/>
              <a:ext cx="462280" cy="565785"/>
            </a:xfrm>
            <a:custGeom>
              <a:avLst/>
              <a:gdLst/>
              <a:ahLst/>
              <a:cxnLst/>
              <a:rect l="l" t="t" r="r" b="b"/>
              <a:pathLst>
                <a:path w="462279" h="565785">
                  <a:moveTo>
                    <a:pt x="0" y="141299"/>
                  </a:moveTo>
                  <a:lnTo>
                    <a:pt x="230849" y="141299"/>
                  </a:lnTo>
                  <a:lnTo>
                    <a:pt x="230849" y="0"/>
                  </a:lnTo>
                  <a:lnTo>
                    <a:pt x="461699" y="282599"/>
                  </a:lnTo>
                  <a:lnTo>
                    <a:pt x="230849" y="565198"/>
                  </a:lnTo>
                  <a:lnTo>
                    <a:pt x="230849" y="423899"/>
                  </a:lnTo>
                  <a:lnTo>
                    <a:pt x="0" y="423899"/>
                  </a:lnTo>
                  <a:lnTo>
                    <a:pt x="0" y="141299"/>
                  </a:lnTo>
                  <a:close/>
                </a:path>
              </a:pathLst>
            </a:custGeom>
            <a:ln w="28574">
              <a:solidFill>
                <a:srgbClr val="FFCA3A"/>
              </a:solidFill>
            </a:ln>
          </p:spPr>
          <p:txBody>
            <a:bodyPr wrap="square" lIns="0" tIns="0" rIns="0" bIns="0" rtlCol="0"/>
            <a:lstStyle/>
            <a:p>
              <a:endParaRPr/>
            </a:p>
          </p:txBody>
        </p:sp>
      </p:grpSp>
      <p:sp>
        <p:nvSpPr>
          <p:cNvPr id="15" name="object 15"/>
          <p:cNvSpPr txBox="1"/>
          <p:nvPr/>
        </p:nvSpPr>
        <p:spPr>
          <a:xfrm>
            <a:off x="1759683" y="4387793"/>
            <a:ext cx="5860317" cy="566822"/>
          </a:xfrm>
          <a:prstGeom prst="rect">
            <a:avLst/>
          </a:prstGeom>
        </p:spPr>
        <p:txBody>
          <a:bodyPr vert="horz" wrap="square" lIns="0" tIns="12700" rIns="0" bIns="0" rtlCol="0">
            <a:spAutoFit/>
          </a:bodyPr>
          <a:lstStyle/>
          <a:p>
            <a:pPr marR="5080" algn="ctr">
              <a:lnSpc>
                <a:spcPct val="100000"/>
              </a:lnSpc>
              <a:spcBef>
                <a:spcPts val="100"/>
              </a:spcBef>
            </a:pPr>
            <a:r>
              <a:rPr lang="vi-VN" sz="1800" dirty="0">
                <a:solidFill>
                  <a:srgbClr val="FFFFFF"/>
                </a:solidFill>
                <a:latin typeface="Verdana"/>
                <a:cs typeface="Verdana"/>
              </a:rPr>
              <a:t>Trong thế kỷ này, chúng ta đã chứng kiến một số bước nhảy vọt trong đổi mới công nghệ thông tin.</a:t>
            </a:r>
            <a:endParaRPr sz="1800" dirty="0">
              <a:latin typeface="Verdana"/>
              <a:cs typeface="Verdana"/>
            </a:endParaRPr>
          </a:p>
        </p:txBody>
      </p:sp>
      <p:sp>
        <p:nvSpPr>
          <p:cNvPr id="16" name="object 6">
            <a:extLst>
              <a:ext uri="{FF2B5EF4-FFF2-40B4-BE49-F238E27FC236}">
                <a16:creationId xmlns:a16="http://schemas.microsoft.com/office/drawing/2014/main" id="{91DB7ADD-BAC2-F7CD-EB33-2C7913F0B86C}"/>
              </a:ext>
            </a:extLst>
          </p:cNvPr>
          <p:cNvSpPr txBox="1"/>
          <p:nvPr/>
        </p:nvSpPr>
        <p:spPr>
          <a:xfrm>
            <a:off x="519864" y="3359808"/>
            <a:ext cx="1494023" cy="751488"/>
          </a:xfrm>
          <a:prstGeom prst="rect">
            <a:avLst/>
          </a:prstGeom>
        </p:spPr>
        <p:txBody>
          <a:bodyPr vert="horz" wrap="square" lIns="0" tIns="12700" rIns="0" bIns="0" rtlCol="0">
            <a:spAutoFit/>
          </a:bodyPr>
          <a:lstStyle/>
          <a:p>
            <a:pPr marL="12700" algn="ctr">
              <a:lnSpc>
                <a:spcPct val="100000"/>
              </a:lnSpc>
              <a:spcBef>
                <a:spcPts val="100"/>
              </a:spcBef>
              <a:tabLst>
                <a:tab pos="5796280" algn="l"/>
              </a:tabLst>
            </a:pPr>
            <a:r>
              <a:rPr lang="vi-VN" sz="4800" spc="-300" dirty="0">
                <a:solidFill>
                  <a:srgbClr val="FBD84B"/>
                </a:solidFill>
                <a:latin typeface="FreeSans"/>
                <a:cs typeface="FreeSans"/>
              </a:rPr>
              <a:t>=TAY</a:t>
            </a:r>
            <a:endParaRPr sz="4800" spc="-300" dirty="0">
              <a:latin typeface="FreeSans"/>
              <a:cs typeface="Free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71563" y="128424"/>
            <a:ext cx="1170547" cy="1170547"/>
          </a:xfrm>
          <a:prstGeom prst="rect">
            <a:avLst/>
          </a:prstGeom>
        </p:spPr>
      </p:pic>
      <p:pic>
        <p:nvPicPr>
          <p:cNvPr id="3" name="object 3"/>
          <p:cNvPicPr/>
          <p:nvPr/>
        </p:nvPicPr>
        <p:blipFill>
          <a:blip r:embed="rId3" cstate="print"/>
          <a:stretch>
            <a:fillRect/>
          </a:stretch>
        </p:blipFill>
        <p:spPr>
          <a:xfrm>
            <a:off x="3748092" y="2370680"/>
            <a:ext cx="463474" cy="319139"/>
          </a:xfrm>
          <a:prstGeom prst="rect">
            <a:avLst/>
          </a:prstGeom>
        </p:spPr>
      </p:pic>
      <p:pic>
        <p:nvPicPr>
          <p:cNvPr id="4" name="object 4"/>
          <p:cNvPicPr/>
          <p:nvPr/>
        </p:nvPicPr>
        <p:blipFill>
          <a:blip r:embed="rId4" cstate="print"/>
          <a:stretch>
            <a:fillRect/>
          </a:stretch>
        </p:blipFill>
        <p:spPr>
          <a:xfrm>
            <a:off x="3748092" y="2970069"/>
            <a:ext cx="463474" cy="495149"/>
          </a:xfrm>
          <a:prstGeom prst="rect">
            <a:avLst/>
          </a:prstGeom>
        </p:spPr>
      </p:pic>
      <p:pic>
        <p:nvPicPr>
          <p:cNvPr id="5" name="object 5"/>
          <p:cNvPicPr/>
          <p:nvPr/>
        </p:nvPicPr>
        <p:blipFill>
          <a:blip r:embed="rId5" cstate="print"/>
          <a:stretch>
            <a:fillRect/>
          </a:stretch>
        </p:blipFill>
        <p:spPr>
          <a:xfrm>
            <a:off x="3322443" y="128413"/>
            <a:ext cx="902098" cy="1084779"/>
          </a:xfrm>
          <a:prstGeom prst="rect">
            <a:avLst/>
          </a:prstGeom>
        </p:spPr>
      </p:pic>
      <p:sp>
        <p:nvSpPr>
          <p:cNvPr id="6" name="object 6"/>
          <p:cNvSpPr txBox="1"/>
          <p:nvPr/>
        </p:nvSpPr>
        <p:spPr>
          <a:xfrm>
            <a:off x="4370143" y="2263754"/>
            <a:ext cx="748665" cy="419100"/>
          </a:xfrm>
          <a:prstGeom prst="rect">
            <a:avLst/>
          </a:prstGeom>
        </p:spPr>
        <p:txBody>
          <a:bodyPr vert="horz" wrap="square" lIns="0" tIns="12700" rIns="0" bIns="0" rtlCol="0">
            <a:spAutoFit/>
          </a:bodyPr>
          <a:lstStyle/>
          <a:p>
            <a:pPr marL="12700">
              <a:lnSpc>
                <a:spcPts val="1670"/>
              </a:lnSpc>
              <a:spcBef>
                <a:spcPts val="100"/>
              </a:spcBef>
            </a:pPr>
            <a:r>
              <a:rPr sz="1400" i="1" spc="-75" dirty="0">
                <a:solidFill>
                  <a:srgbClr val="FFFFFF"/>
                </a:solidFill>
                <a:latin typeface="Trebuchet MS"/>
                <a:cs typeface="Trebuchet MS"/>
              </a:rPr>
              <a:t>Telegraph</a:t>
            </a:r>
            <a:endParaRPr sz="1400" dirty="0">
              <a:latin typeface="Trebuchet MS"/>
              <a:cs typeface="Trebuchet MS"/>
            </a:endParaRPr>
          </a:p>
          <a:p>
            <a:pPr marL="12700">
              <a:lnSpc>
                <a:spcPts val="1430"/>
              </a:lnSpc>
            </a:pPr>
            <a:r>
              <a:rPr sz="1200" spc="-10" dirty="0">
                <a:solidFill>
                  <a:srgbClr val="FFFFFF"/>
                </a:solidFill>
                <a:latin typeface="Verdana"/>
                <a:cs typeface="Verdana"/>
              </a:rPr>
              <a:t>Morse</a:t>
            </a:r>
            <a:endParaRPr sz="1200" dirty="0">
              <a:latin typeface="Verdana"/>
              <a:cs typeface="Verdana"/>
            </a:endParaRPr>
          </a:p>
        </p:txBody>
      </p:sp>
      <p:sp>
        <p:nvSpPr>
          <p:cNvPr id="7" name="object 7"/>
          <p:cNvSpPr txBox="1"/>
          <p:nvPr/>
        </p:nvSpPr>
        <p:spPr>
          <a:xfrm>
            <a:off x="4370143" y="2937760"/>
            <a:ext cx="766445" cy="419100"/>
          </a:xfrm>
          <a:prstGeom prst="rect">
            <a:avLst/>
          </a:prstGeom>
        </p:spPr>
        <p:txBody>
          <a:bodyPr vert="horz" wrap="square" lIns="0" tIns="12700" rIns="0" bIns="0" rtlCol="0">
            <a:spAutoFit/>
          </a:bodyPr>
          <a:lstStyle/>
          <a:p>
            <a:pPr marL="12700">
              <a:lnSpc>
                <a:spcPts val="1670"/>
              </a:lnSpc>
              <a:spcBef>
                <a:spcPts val="100"/>
              </a:spcBef>
            </a:pPr>
            <a:r>
              <a:rPr lang="vi-VN" sz="1400" i="1" spc="-85" dirty="0">
                <a:solidFill>
                  <a:srgbClr val="FFFFFF"/>
                </a:solidFill>
                <a:latin typeface="Trebuchet MS"/>
                <a:cs typeface="Trebuchet MS"/>
              </a:rPr>
              <a:t>Điện thoại</a:t>
            </a:r>
            <a:endParaRPr sz="1400" dirty="0">
              <a:latin typeface="Trebuchet MS"/>
              <a:cs typeface="Trebuchet MS"/>
            </a:endParaRPr>
          </a:p>
          <a:p>
            <a:pPr marL="12700">
              <a:lnSpc>
                <a:spcPts val="1430"/>
              </a:lnSpc>
            </a:pPr>
            <a:r>
              <a:rPr lang="vi-VN" sz="1200" spc="-10" dirty="0">
                <a:solidFill>
                  <a:srgbClr val="FFFFFF"/>
                </a:solidFill>
                <a:latin typeface="Verdana"/>
                <a:cs typeface="Verdana"/>
              </a:rPr>
              <a:t>Âm thanh</a:t>
            </a:r>
            <a:endParaRPr sz="1200" dirty="0">
              <a:latin typeface="Verdana"/>
              <a:cs typeface="Verdana"/>
            </a:endParaRPr>
          </a:p>
        </p:txBody>
      </p:sp>
      <p:sp>
        <p:nvSpPr>
          <p:cNvPr id="8" name="object 8"/>
          <p:cNvSpPr txBox="1">
            <a:spLocks noGrp="1"/>
          </p:cNvSpPr>
          <p:nvPr>
            <p:ph type="title"/>
          </p:nvPr>
        </p:nvSpPr>
        <p:spPr>
          <a:xfrm>
            <a:off x="4251592" y="531581"/>
            <a:ext cx="879475" cy="558800"/>
          </a:xfrm>
          <a:prstGeom prst="rect">
            <a:avLst/>
          </a:prstGeom>
        </p:spPr>
        <p:txBody>
          <a:bodyPr vert="horz" wrap="square" lIns="0" tIns="12700" rIns="0" bIns="0" rtlCol="0">
            <a:spAutoFit/>
          </a:bodyPr>
          <a:lstStyle/>
          <a:p>
            <a:pPr marL="12700">
              <a:lnSpc>
                <a:spcPct val="100000"/>
              </a:lnSpc>
              <a:spcBef>
                <a:spcPts val="100"/>
              </a:spcBef>
            </a:pPr>
            <a:r>
              <a:rPr lang="vi-VN" sz="3500" spc="-150" dirty="0"/>
              <a:t>DÂY</a:t>
            </a:r>
            <a:endParaRPr sz="3500" spc="-150" dirty="0"/>
          </a:p>
        </p:txBody>
      </p:sp>
      <p:sp>
        <p:nvSpPr>
          <p:cNvPr id="9" name="object 9"/>
          <p:cNvSpPr txBox="1"/>
          <p:nvPr/>
        </p:nvSpPr>
        <p:spPr>
          <a:xfrm>
            <a:off x="6843817" y="599086"/>
            <a:ext cx="1385783" cy="1641475"/>
          </a:xfrm>
          <a:prstGeom prst="rect">
            <a:avLst/>
          </a:prstGeom>
        </p:spPr>
        <p:txBody>
          <a:bodyPr vert="horz" wrap="square" lIns="0" tIns="12700" rIns="0" bIns="0" rtlCol="0">
            <a:spAutoFit/>
          </a:bodyPr>
          <a:lstStyle/>
          <a:p>
            <a:pPr algn="ctr">
              <a:lnSpc>
                <a:spcPct val="100000"/>
              </a:lnSpc>
              <a:spcBef>
                <a:spcPts val="100"/>
              </a:spcBef>
            </a:pPr>
            <a:r>
              <a:rPr lang="en-AU" sz="3500" spc="-150" dirty="0">
                <a:solidFill>
                  <a:srgbClr val="FFCA3A"/>
                </a:solidFill>
                <a:latin typeface="Consolas" panose="020B0609020204030204" pitchFamily="49" charset="0"/>
                <a:cs typeface="FreeSans"/>
              </a:rPr>
              <a:t>0</a:t>
            </a:r>
            <a:r>
              <a:rPr lang="en-AU" sz="3500" spc="-150" dirty="0">
                <a:solidFill>
                  <a:srgbClr val="FFCA3A"/>
                </a:solidFill>
                <a:latin typeface="FreeSans"/>
                <a:cs typeface="FreeSans"/>
              </a:rPr>
              <a:t> DÂY</a:t>
            </a:r>
            <a:endParaRPr lang="en-AU" sz="3500" spc="-150" dirty="0">
              <a:latin typeface="FreeSans"/>
              <a:cs typeface="FreeSans"/>
            </a:endParaRPr>
          </a:p>
          <a:p>
            <a:pPr algn="ctr">
              <a:lnSpc>
                <a:spcPts val="1670"/>
              </a:lnSpc>
              <a:spcBef>
                <a:spcPts val="2640"/>
              </a:spcBef>
            </a:pPr>
            <a:r>
              <a:rPr lang="vi-VN" sz="1400" i="1" spc="-10" dirty="0">
                <a:solidFill>
                  <a:srgbClr val="FFFFFF"/>
                </a:solidFill>
                <a:latin typeface="Trebuchet MS"/>
                <a:cs typeface="Trebuchet MS"/>
              </a:rPr>
              <a:t>Di động</a:t>
            </a:r>
            <a:endParaRPr sz="1400" dirty="0">
              <a:latin typeface="Trebuchet MS"/>
              <a:cs typeface="Trebuchet MS"/>
            </a:endParaRPr>
          </a:p>
          <a:p>
            <a:pPr marL="390525">
              <a:lnSpc>
                <a:spcPts val="1430"/>
              </a:lnSpc>
            </a:pPr>
            <a:r>
              <a:rPr lang="vi-VN" sz="1200" spc="-20" dirty="0">
                <a:solidFill>
                  <a:srgbClr val="FFFFFF"/>
                </a:solidFill>
                <a:latin typeface="Verdana"/>
                <a:cs typeface="Verdana"/>
              </a:rPr>
              <a:t>Dữ liệu</a:t>
            </a:r>
            <a:r>
              <a:rPr sz="1200" spc="-80" dirty="0">
                <a:solidFill>
                  <a:srgbClr val="FFFFFF"/>
                </a:solidFill>
                <a:latin typeface="Verdana"/>
                <a:cs typeface="Verdana"/>
              </a:rPr>
              <a:t>,</a:t>
            </a:r>
            <a:r>
              <a:rPr sz="1200" spc="-65" dirty="0">
                <a:solidFill>
                  <a:srgbClr val="FFFFFF"/>
                </a:solidFill>
                <a:latin typeface="Verdana"/>
                <a:cs typeface="Verdana"/>
              </a:rPr>
              <a:t> </a:t>
            </a:r>
            <a:br>
              <a:rPr lang="vi-VN" sz="1200" spc="-65" dirty="0">
                <a:solidFill>
                  <a:srgbClr val="FFFFFF"/>
                </a:solidFill>
                <a:latin typeface="Verdana"/>
                <a:cs typeface="Verdana"/>
              </a:rPr>
            </a:br>
            <a:r>
              <a:rPr lang="vi-VN" sz="1200" spc="-10" dirty="0">
                <a:solidFill>
                  <a:srgbClr val="FFFFFF"/>
                </a:solidFill>
                <a:latin typeface="Verdana"/>
                <a:cs typeface="Verdana"/>
              </a:rPr>
              <a:t>Âm thanh</a:t>
            </a:r>
            <a:endParaRPr lang="vi-VN" sz="1200" dirty="0">
              <a:latin typeface="Verdana"/>
              <a:cs typeface="Verdana"/>
            </a:endParaRPr>
          </a:p>
          <a:p>
            <a:pPr marL="390525">
              <a:lnSpc>
                <a:spcPts val="1430"/>
              </a:lnSpc>
            </a:pPr>
            <a:endParaRPr sz="1200" dirty="0">
              <a:latin typeface="Verdana"/>
              <a:cs typeface="Verdana"/>
            </a:endParaRPr>
          </a:p>
        </p:txBody>
      </p:sp>
      <p:sp>
        <p:nvSpPr>
          <p:cNvPr id="10" name="object 10"/>
          <p:cNvSpPr txBox="1"/>
          <p:nvPr/>
        </p:nvSpPr>
        <p:spPr>
          <a:xfrm>
            <a:off x="7222256" y="2310169"/>
            <a:ext cx="622935" cy="419100"/>
          </a:xfrm>
          <a:prstGeom prst="rect">
            <a:avLst/>
          </a:prstGeom>
        </p:spPr>
        <p:txBody>
          <a:bodyPr vert="horz" wrap="square" lIns="0" tIns="12700" rIns="0" bIns="0" rtlCol="0">
            <a:spAutoFit/>
          </a:bodyPr>
          <a:lstStyle/>
          <a:p>
            <a:pPr marL="12700">
              <a:lnSpc>
                <a:spcPts val="1670"/>
              </a:lnSpc>
              <a:spcBef>
                <a:spcPts val="100"/>
              </a:spcBef>
            </a:pPr>
            <a:r>
              <a:rPr lang="vi-VN" sz="1400" i="1" spc="-80" dirty="0">
                <a:solidFill>
                  <a:srgbClr val="FFFFFF"/>
                </a:solidFill>
                <a:latin typeface="Trebuchet MS"/>
                <a:cs typeface="Trebuchet MS"/>
              </a:rPr>
              <a:t>Vệ tinh</a:t>
            </a:r>
            <a:endParaRPr sz="1400" dirty="0">
              <a:latin typeface="Trebuchet MS"/>
              <a:cs typeface="Trebuchet MS"/>
            </a:endParaRPr>
          </a:p>
          <a:p>
            <a:pPr marL="12700">
              <a:lnSpc>
                <a:spcPts val="1430"/>
              </a:lnSpc>
            </a:pPr>
            <a:r>
              <a:rPr lang="vi-VN" sz="1200" spc="-20" dirty="0">
                <a:solidFill>
                  <a:srgbClr val="FFFFFF"/>
                </a:solidFill>
                <a:latin typeface="Verdana"/>
                <a:cs typeface="Verdana"/>
              </a:rPr>
              <a:t>Dữ liệu</a:t>
            </a:r>
            <a:endParaRPr sz="1200" dirty="0">
              <a:latin typeface="Verdana"/>
              <a:cs typeface="Verdana"/>
            </a:endParaRPr>
          </a:p>
        </p:txBody>
      </p:sp>
      <p:pic>
        <p:nvPicPr>
          <p:cNvPr id="11" name="object 11"/>
          <p:cNvPicPr/>
          <p:nvPr/>
        </p:nvPicPr>
        <p:blipFill>
          <a:blip r:embed="rId6" cstate="print"/>
          <a:stretch>
            <a:fillRect/>
          </a:stretch>
        </p:blipFill>
        <p:spPr>
          <a:xfrm>
            <a:off x="6542212" y="2338445"/>
            <a:ext cx="445224" cy="445224"/>
          </a:xfrm>
          <a:prstGeom prst="rect">
            <a:avLst/>
          </a:prstGeom>
        </p:spPr>
      </p:pic>
      <p:pic>
        <p:nvPicPr>
          <p:cNvPr id="12" name="object 12"/>
          <p:cNvPicPr/>
          <p:nvPr/>
        </p:nvPicPr>
        <p:blipFill>
          <a:blip r:embed="rId7" cstate="print"/>
          <a:stretch>
            <a:fillRect/>
          </a:stretch>
        </p:blipFill>
        <p:spPr>
          <a:xfrm>
            <a:off x="6548336" y="1518269"/>
            <a:ext cx="489423" cy="489403"/>
          </a:xfrm>
          <a:prstGeom prst="rect">
            <a:avLst/>
          </a:prstGeom>
        </p:spPr>
      </p:pic>
      <p:pic>
        <p:nvPicPr>
          <p:cNvPr id="13" name="object 13"/>
          <p:cNvPicPr/>
          <p:nvPr/>
        </p:nvPicPr>
        <p:blipFill>
          <a:blip r:embed="rId8" cstate="print"/>
          <a:stretch>
            <a:fillRect/>
          </a:stretch>
        </p:blipFill>
        <p:spPr>
          <a:xfrm>
            <a:off x="1244010" y="2363345"/>
            <a:ext cx="489423" cy="489423"/>
          </a:xfrm>
          <a:prstGeom prst="rect">
            <a:avLst/>
          </a:prstGeom>
        </p:spPr>
      </p:pic>
      <p:sp>
        <p:nvSpPr>
          <p:cNvPr id="14" name="object 14"/>
          <p:cNvSpPr txBox="1"/>
          <p:nvPr/>
        </p:nvSpPr>
        <p:spPr>
          <a:xfrm>
            <a:off x="1948246" y="2379930"/>
            <a:ext cx="573170" cy="410369"/>
          </a:xfrm>
          <a:prstGeom prst="rect">
            <a:avLst/>
          </a:prstGeom>
        </p:spPr>
        <p:txBody>
          <a:bodyPr vert="horz" wrap="square" lIns="0" tIns="12700" rIns="0" bIns="0" rtlCol="0">
            <a:spAutoFit/>
          </a:bodyPr>
          <a:lstStyle/>
          <a:p>
            <a:pPr marL="12700">
              <a:lnSpc>
                <a:spcPts val="1670"/>
              </a:lnSpc>
              <a:spcBef>
                <a:spcPts val="100"/>
              </a:spcBef>
            </a:pPr>
            <a:r>
              <a:rPr lang="vi-VN" sz="1400" i="1" spc="-65" dirty="0">
                <a:solidFill>
                  <a:srgbClr val="FFFFFF"/>
                </a:solidFill>
                <a:latin typeface="Trebuchet MS"/>
                <a:cs typeface="Trebuchet MS"/>
              </a:rPr>
              <a:t>Thư</a:t>
            </a:r>
            <a:endParaRPr sz="1400" dirty="0">
              <a:latin typeface="Trebuchet MS"/>
              <a:cs typeface="Trebuchet MS"/>
            </a:endParaRPr>
          </a:p>
          <a:p>
            <a:pPr marL="12700">
              <a:lnSpc>
                <a:spcPts val="1430"/>
              </a:lnSpc>
            </a:pPr>
            <a:r>
              <a:rPr lang="vi-VN" sz="1200" spc="-55" dirty="0">
                <a:solidFill>
                  <a:srgbClr val="FFFFFF"/>
                </a:solidFill>
                <a:latin typeface="Verdana"/>
                <a:cs typeface="Verdana"/>
              </a:rPr>
              <a:t>Ký tự</a:t>
            </a:r>
            <a:endParaRPr sz="1200" dirty="0">
              <a:latin typeface="Verdana"/>
              <a:cs typeface="Verdana"/>
            </a:endParaRPr>
          </a:p>
        </p:txBody>
      </p:sp>
      <p:sp>
        <p:nvSpPr>
          <p:cNvPr id="15" name="object 15"/>
          <p:cNvSpPr txBox="1"/>
          <p:nvPr/>
        </p:nvSpPr>
        <p:spPr>
          <a:xfrm>
            <a:off x="7222256" y="3984080"/>
            <a:ext cx="530225" cy="410369"/>
          </a:xfrm>
          <a:prstGeom prst="rect">
            <a:avLst/>
          </a:prstGeom>
        </p:spPr>
        <p:txBody>
          <a:bodyPr vert="horz" wrap="square" lIns="0" tIns="12700" rIns="0" bIns="0" rtlCol="0">
            <a:spAutoFit/>
          </a:bodyPr>
          <a:lstStyle/>
          <a:p>
            <a:pPr marL="12700">
              <a:lnSpc>
                <a:spcPts val="1670"/>
              </a:lnSpc>
              <a:spcBef>
                <a:spcPts val="100"/>
              </a:spcBef>
            </a:pPr>
            <a:r>
              <a:rPr sz="1400" i="1" spc="-60" dirty="0">
                <a:solidFill>
                  <a:srgbClr val="FBD84B"/>
                </a:solidFill>
                <a:latin typeface="Trebuchet MS"/>
                <a:cs typeface="Trebuchet MS"/>
              </a:rPr>
              <a:t>Bitcoin</a:t>
            </a:r>
            <a:endParaRPr sz="1400" dirty="0">
              <a:latin typeface="Trebuchet MS"/>
              <a:cs typeface="Trebuchet MS"/>
            </a:endParaRPr>
          </a:p>
          <a:p>
            <a:pPr marL="12700">
              <a:lnSpc>
                <a:spcPts val="1430"/>
              </a:lnSpc>
            </a:pPr>
            <a:r>
              <a:rPr lang="vi-VN" sz="1200" spc="-10" dirty="0">
                <a:solidFill>
                  <a:srgbClr val="FBD84B"/>
                </a:solidFill>
                <a:latin typeface="Verdana"/>
                <a:cs typeface="Verdana"/>
              </a:rPr>
              <a:t>Giá trị</a:t>
            </a:r>
            <a:endParaRPr sz="1200" dirty="0">
              <a:latin typeface="Verdana"/>
              <a:cs typeface="Verdana"/>
            </a:endParaRPr>
          </a:p>
        </p:txBody>
      </p:sp>
      <p:sp>
        <p:nvSpPr>
          <p:cNvPr id="16" name="object 16"/>
          <p:cNvSpPr txBox="1"/>
          <p:nvPr/>
        </p:nvSpPr>
        <p:spPr>
          <a:xfrm>
            <a:off x="4370143" y="1589757"/>
            <a:ext cx="659765" cy="419100"/>
          </a:xfrm>
          <a:prstGeom prst="rect">
            <a:avLst/>
          </a:prstGeom>
        </p:spPr>
        <p:txBody>
          <a:bodyPr vert="horz" wrap="square" lIns="0" tIns="12700" rIns="0" bIns="0" rtlCol="0">
            <a:spAutoFit/>
          </a:bodyPr>
          <a:lstStyle/>
          <a:p>
            <a:pPr marL="12700">
              <a:lnSpc>
                <a:spcPts val="1670"/>
              </a:lnSpc>
              <a:spcBef>
                <a:spcPts val="100"/>
              </a:spcBef>
            </a:pPr>
            <a:r>
              <a:rPr sz="1400" i="1" spc="-70" dirty="0">
                <a:solidFill>
                  <a:srgbClr val="FFFFFF"/>
                </a:solidFill>
                <a:latin typeface="Trebuchet MS"/>
                <a:cs typeface="Trebuchet MS"/>
              </a:rPr>
              <a:t>Ethernet</a:t>
            </a:r>
            <a:endParaRPr sz="1400" dirty="0">
              <a:latin typeface="Trebuchet MS"/>
              <a:cs typeface="Trebuchet MS"/>
            </a:endParaRPr>
          </a:p>
          <a:p>
            <a:pPr marL="12700">
              <a:lnSpc>
                <a:spcPts val="1430"/>
              </a:lnSpc>
            </a:pPr>
            <a:r>
              <a:rPr lang="vi-VN" sz="1200" spc="-20" dirty="0">
                <a:solidFill>
                  <a:srgbClr val="FFFFFF"/>
                </a:solidFill>
                <a:latin typeface="Verdana"/>
                <a:cs typeface="Verdana"/>
              </a:rPr>
              <a:t>Dữ liệu</a:t>
            </a:r>
            <a:endParaRPr sz="1200" dirty="0">
              <a:latin typeface="Verdana"/>
              <a:cs typeface="Verdana"/>
            </a:endParaRPr>
          </a:p>
        </p:txBody>
      </p:sp>
      <p:sp>
        <p:nvSpPr>
          <p:cNvPr id="17" name="object 17"/>
          <p:cNvSpPr txBox="1"/>
          <p:nvPr/>
        </p:nvSpPr>
        <p:spPr>
          <a:xfrm>
            <a:off x="7201463" y="3150958"/>
            <a:ext cx="643728" cy="589905"/>
          </a:xfrm>
          <a:prstGeom prst="rect">
            <a:avLst/>
          </a:prstGeom>
        </p:spPr>
        <p:txBody>
          <a:bodyPr vert="horz" wrap="square" lIns="0" tIns="12700" rIns="0" bIns="0" rtlCol="0">
            <a:spAutoFit/>
          </a:bodyPr>
          <a:lstStyle/>
          <a:p>
            <a:pPr marL="12700">
              <a:lnSpc>
                <a:spcPts val="1670"/>
              </a:lnSpc>
              <a:spcBef>
                <a:spcPts val="100"/>
              </a:spcBef>
            </a:pPr>
            <a:r>
              <a:rPr sz="1400" i="1" spc="-90" dirty="0">
                <a:solidFill>
                  <a:srgbClr val="FFFFFF"/>
                </a:solidFill>
                <a:latin typeface="Trebuchet MS"/>
                <a:cs typeface="Trebuchet MS"/>
              </a:rPr>
              <a:t>Wi-</a:t>
            </a:r>
            <a:r>
              <a:rPr sz="1400" i="1" spc="-25" dirty="0">
                <a:solidFill>
                  <a:srgbClr val="FFFFFF"/>
                </a:solidFill>
                <a:latin typeface="Trebuchet MS"/>
                <a:cs typeface="Trebuchet MS"/>
              </a:rPr>
              <a:t>Fi</a:t>
            </a:r>
            <a:endParaRPr sz="1400" dirty="0">
              <a:latin typeface="Trebuchet MS"/>
              <a:cs typeface="Trebuchet MS"/>
            </a:endParaRPr>
          </a:p>
          <a:p>
            <a:pPr marL="12700">
              <a:lnSpc>
                <a:spcPts val="1430"/>
              </a:lnSpc>
            </a:pPr>
            <a:r>
              <a:rPr lang="vi-VN" sz="1200" spc="-20" dirty="0">
                <a:solidFill>
                  <a:srgbClr val="FFFFFF"/>
                </a:solidFill>
                <a:latin typeface="Verdana"/>
                <a:cs typeface="Verdana"/>
              </a:rPr>
              <a:t>Dữ liệu</a:t>
            </a:r>
            <a:endParaRPr lang="vi-VN" sz="1200" dirty="0">
              <a:latin typeface="Verdana"/>
              <a:cs typeface="Verdana"/>
            </a:endParaRPr>
          </a:p>
          <a:p>
            <a:pPr marL="12700">
              <a:lnSpc>
                <a:spcPts val="1430"/>
              </a:lnSpc>
            </a:pPr>
            <a:endParaRPr sz="1200" dirty="0">
              <a:latin typeface="Verdana"/>
              <a:cs typeface="Verdana"/>
            </a:endParaRPr>
          </a:p>
        </p:txBody>
      </p:sp>
      <p:pic>
        <p:nvPicPr>
          <p:cNvPr id="18" name="object 18"/>
          <p:cNvPicPr/>
          <p:nvPr/>
        </p:nvPicPr>
        <p:blipFill>
          <a:blip r:embed="rId9" cstate="print"/>
          <a:stretch>
            <a:fillRect/>
          </a:stretch>
        </p:blipFill>
        <p:spPr>
          <a:xfrm>
            <a:off x="6548336" y="3150518"/>
            <a:ext cx="489423" cy="489423"/>
          </a:xfrm>
          <a:prstGeom prst="rect">
            <a:avLst/>
          </a:prstGeom>
        </p:spPr>
      </p:pic>
      <p:grpSp>
        <p:nvGrpSpPr>
          <p:cNvPr id="19" name="object 19"/>
          <p:cNvGrpSpPr/>
          <p:nvPr/>
        </p:nvGrpSpPr>
        <p:grpSpPr>
          <a:xfrm>
            <a:off x="1264767" y="1652145"/>
            <a:ext cx="514984" cy="424815"/>
            <a:chOff x="1264767" y="1652145"/>
            <a:chExt cx="514984" cy="424815"/>
          </a:xfrm>
        </p:grpSpPr>
        <p:pic>
          <p:nvPicPr>
            <p:cNvPr id="20" name="object 20"/>
            <p:cNvPicPr/>
            <p:nvPr/>
          </p:nvPicPr>
          <p:blipFill>
            <a:blip r:embed="rId10" cstate="print"/>
            <a:stretch>
              <a:fillRect/>
            </a:stretch>
          </p:blipFill>
          <p:spPr>
            <a:xfrm>
              <a:off x="1264767" y="1726604"/>
              <a:ext cx="295499" cy="349861"/>
            </a:xfrm>
            <a:prstGeom prst="rect">
              <a:avLst/>
            </a:prstGeom>
          </p:spPr>
        </p:pic>
        <p:sp>
          <p:nvSpPr>
            <p:cNvPr id="21" name="object 21"/>
            <p:cNvSpPr/>
            <p:nvPr/>
          </p:nvSpPr>
          <p:spPr>
            <a:xfrm>
              <a:off x="1517713" y="1652155"/>
              <a:ext cx="262255" cy="221615"/>
            </a:xfrm>
            <a:custGeom>
              <a:avLst/>
              <a:gdLst/>
              <a:ahLst/>
              <a:cxnLst/>
              <a:rect l="l" t="t" r="r" b="b"/>
              <a:pathLst>
                <a:path w="262255" h="221614">
                  <a:moveTo>
                    <a:pt x="261950" y="97955"/>
                  </a:moveTo>
                  <a:lnTo>
                    <a:pt x="261899" y="87401"/>
                  </a:lnTo>
                  <a:lnTo>
                    <a:pt x="259143" y="77228"/>
                  </a:lnTo>
                  <a:lnTo>
                    <a:pt x="253758" y="67945"/>
                  </a:lnTo>
                  <a:lnTo>
                    <a:pt x="255790" y="61328"/>
                  </a:lnTo>
                  <a:lnTo>
                    <a:pt x="238988" y="26593"/>
                  </a:lnTo>
                  <a:lnTo>
                    <a:pt x="232524" y="24079"/>
                  </a:lnTo>
                  <a:lnTo>
                    <a:pt x="231965" y="22415"/>
                  </a:lnTo>
                  <a:lnTo>
                    <a:pt x="229895" y="16217"/>
                  </a:lnTo>
                  <a:lnTo>
                    <a:pt x="228765" y="14554"/>
                  </a:lnTo>
                  <a:lnTo>
                    <a:pt x="225831" y="10337"/>
                  </a:lnTo>
                  <a:lnTo>
                    <a:pt x="225221" y="9448"/>
                  </a:lnTo>
                  <a:lnTo>
                    <a:pt x="218871" y="4267"/>
                  </a:lnTo>
                  <a:lnTo>
                    <a:pt x="211175" y="990"/>
                  </a:lnTo>
                  <a:lnTo>
                    <a:pt x="202857" y="0"/>
                  </a:lnTo>
                  <a:lnTo>
                    <a:pt x="194741" y="1320"/>
                  </a:lnTo>
                  <a:lnTo>
                    <a:pt x="187325" y="4813"/>
                  </a:lnTo>
                  <a:lnTo>
                    <a:pt x="181051" y="10337"/>
                  </a:lnTo>
                  <a:lnTo>
                    <a:pt x="176314" y="5549"/>
                  </a:lnTo>
                  <a:lnTo>
                    <a:pt x="170611" y="2159"/>
                  </a:lnTo>
                  <a:lnTo>
                    <a:pt x="164236" y="292"/>
                  </a:lnTo>
                  <a:lnTo>
                    <a:pt x="157505" y="63"/>
                  </a:lnTo>
                  <a:lnTo>
                    <a:pt x="150926" y="1549"/>
                  </a:lnTo>
                  <a:lnTo>
                    <a:pt x="145021" y="4572"/>
                  </a:lnTo>
                  <a:lnTo>
                    <a:pt x="140055" y="8978"/>
                  </a:lnTo>
                  <a:lnTo>
                    <a:pt x="136296" y="14554"/>
                  </a:lnTo>
                  <a:lnTo>
                    <a:pt x="130340" y="9931"/>
                  </a:lnTo>
                  <a:lnTo>
                    <a:pt x="123558" y="6845"/>
                  </a:lnTo>
                  <a:lnTo>
                    <a:pt x="116243" y="5397"/>
                  </a:lnTo>
                  <a:lnTo>
                    <a:pt x="108686" y="5664"/>
                  </a:lnTo>
                  <a:lnTo>
                    <a:pt x="101409" y="7670"/>
                  </a:lnTo>
                  <a:lnTo>
                    <a:pt x="94869" y="11239"/>
                  </a:lnTo>
                  <a:lnTo>
                    <a:pt x="89331" y="16217"/>
                  </a:lnTo>
                  <a:lnTo>
                    <a:pt x="85039" y="22415"/>
                  </a:lnTo>
                  <a:lnTo>
                    <a:pt x="74383" y="18059"/>
                  </a:lnTo>
                  <a:lnTo>
                    <a:pt x="33007" y="31305"/>
                  </a:lnTo>
                  <a:lnTo>
                    <a:pt x="23736" y="63106"/>
                  </a:lnTo>
                  <a:lnTo>
                    <a:pt x="23520" y="63703"/>
                  </a:lnTo>
                  <a:lnTo>
                    <a:pt x="0" y="92684"/>
                  </a:lnTo>
                  <a:lnTo>
                    <a:pt x="2082" y="100571"/>
                  </a:lnTo>
                  <a:lnTo>
                    <a:pt x="6464" y="107429"/>
                  </a:lnTo>
                  <a:lnTo>
                    <a:pt x="12903" y="112725"/>
                  </a:lnTo>
                  <a:lnTo>
                    <a:pt x="8318" y="119392"/>
                  </a:lnTo>
                  <a:lnTo>
                    <a:pt x="6032" y="126949"/>
                  </a:lnTo>
                  <a:lnTo>
                    <a:pt x="6096" y="134848"/>
                  </a:lnTo>
                  <a:lnTo>
                    <a:pt x="8597" y="142519"/>
                  </a:lnTo>
                  <a:lnTo>
                    <a:pt x="13335" y="149085"/>
                  </a:lnTo>
                  <a:lnTo>
                    <a:pt x="19685" y="153822"/>
                  </a:lnTo>
                  <a:lnTo>
                    <a:pt x="27178" y="156464"/>
                  </a:lnTo>
                  <a:lnTo>
                    <a:pt x="35293" y="156768"/>
                  </a:lnTo>
                  <a:lnTo>
                    <a:pt x="40728" y="164376"/>
                  </a:lnTo>
                  <a:lnTo>
                    <a:pt x="47485" y="170688"/>
                  </a:lnTo>
                  <a:lnTo>
                    <a:pt x="55359" y="175552"/>
                  </a:lnTo>
                  <a:lnTo>
                    <a:pt x="64135" y="178790"/>
                  </a:lnTo>
                  <a:lnTo>
                    <a:pt x="73367" y="180225"/>
                  </a:lnTo>
                  <a:lnTo>
                    <a:pt x="75069" y="180162"/>
                  </a:lnTo>
                  <a:lnTo>
                    <a:pt x="70980" y="184251"/>
                  </a:lnTo>
                  <a:lnTo>
                    <a:pt x="70980" y="201333"/>
                  </a:lnTo>
                  <a:lnTo>
                    <a:pt x="68961" y="203339"/>
                  </a:lnTo>
                  <a:lnTo>
                    <a:pt x="68961" y="215138"/>
                  </a:lnTo>
                  <a:lnTo>
                    <a:pt x="71386" y="217563"/>
                  </a:lnTo>
                  <a:lnTo>
                    <a:pt x="71386" y="218605"/>
                  </a:lnTo>
                  <a:lnTo>
                    <a:pt x="73774" y="221005"/>
                  </a:lnTo>
                  <a:lnTo>
                    <a:pt x="79679" y="221005"/>
                  </a:lnTo>
                  <a:lnTo>
                    <a:pt x="80746" y="219925"/>
                  </a:lnTo>
                  <a:lnTo>
                    <a:pt x="85547" y="219925"/>
                  </a:lnTo>
                  <a:lnTo>
                    <a:pt x="90335" y="215138"/>
                  </a:lnTo>
                  <a:lnTo>
                    <a:pt x="90335" y="209245"/>
                  </a:lnTo>
                  <a:lnTo>
                    <a:pt x="95846" y="209130"/>
                  </a:lnTo>
                  <a:lnTo>
                    <a:pt x="103022" y="201955"/>
                  </a:lnTo>
                  <a:lnTo>
                    <a:pt x="103022" y="193103"/>
                  </a:lnTo>
                  <a:lnTo>
                    <a:pt x="103022" y="184251"/>
                  </a:lnTo>
                  <a:lnTo>
                    <a:pt x="95846" y="177076"/>
                  </a:lnTo>
                  <a:lnTo>
                    <a:pt x="92697" y="177076"/>
                  </a:lnTo>
                  <a:lnTo>
                    <a:pt x="100050" y="173609"/>
                  </a:lnTo>
                  <a:lnTo>
                    <a:pt x="107823" y="182257"/>
                  </a:lnTo>
                  <a:lnTo>
                    <a:pt x="117513" y="188277"/>
                  </a:lnTo>
                  <a:lnTo>
                    <a:pt x="128498" y="191401"/>
                  </a:lnTo>
                  <a:lnTo>
                    <a:pt x="140131" y="191338"/>
                  </a:lnTo>
                  <a:lnTo>
                    <a:pt x="151282" y="188010"/>
                  </a:lnTo>
                  <a:lnTo>
                    <a:pt x="160870" y="181838"/>
                  </a:lnTo>
                  <a:lnTo>
                    <a:pt x="168084" y="173609"/>
                  </a:lnTo>
                  <a:lnTo>
                    <a:pt x="168389" y="173266"/>
                  </a:lnTo>
                  <a:lnTo>
                    <a:pt x="173304" y="162737"/>
                  </a:lnTo>
                  <a:lnTo>
                    <a:pt x="181825" y="166560"/>
                  </a:lnTo>
                  <a:lnTo>
                    <a:pt x="190906" y="168021"/>
                  </a:lnTo>
                  <a:lnTo>
                    <a:pt x="225666" y="142608"/>
                  </a:lnTo>
                  <a:lnTo>
                    <a:pt x="226987" y="133388"/>
                  </a:lnTo>
                  <a:lnTo>
                    <a:pt x="237350" y="130492"/>
                  </a:lnTo>
                  <a:lnTo>
                    <a:pt x="246456" y="125133"/>
                  </a:lnTo>
                  <a:lnTo>
                    <a:pt x="253898" y="117627"/>
                  </a:lnTo>
                  <a:lnTo>
                    <a:pt x="259219" y="108318"/>
                  </a:lnTo>
                  <a:lnTo>
                    <a:pt x="261950" y="97955"/>
                  </a:lnTo>
                  <a:close/>
                </a:path>
              </a:pathLst>
            </a:custGeom>
            <a:solidFill>
              <a:srgbClr val="FFFFFF"/>
            </a:solidFill>
          </p:spPr>
          <p:txBody>
            <a:bodyPr wrap="square" lIns="0" tIns="0" rIns="0" bIns="0" rtlCol="0"/>
            <a:lstStyle/>
            <a:p>
              <a:endParaRPr/>
            </a:p>
          </p:txBody>
        </p:sp>
      </p:grpSp>
      <p:sp>
        <p:nvSpPr>
          <p:cNvPr id="22" name="object 22"/>
          <p:cNvSpPr txBox="1"/>
          <p:nvPr/>
        </p:nvSpPr>
        <p:spPr>
          <a:xfrm>
            <a:off x="1875798" y="1595108"/>
            <a:ext cx="652203" cy="410369"/>
          </a:xfrm>
          <a:prstGeom prst="rect">
            <a:avLst/>
          </a:prstGeom>
        </p:spPr>
        <p:txBody>
          <a:bodyPr vert="horz" wrap="square" lIns="0" tIns="12700" rIns="0" bIns="0" rtlCol="0">
            <a:spAutoFit/>
          </a:bodyPr>
          <a:lstStyle/>
          <a:p>
            <a:pPr marL="60325">
              <a:lnSpc>
                <a:spcPts val="1670"/>
              </a:lnSpc>
              <a:spcBef>
                <a:spcPts val="3700"/>
              </a:spcBef>
            </a:pPr>
            <a:r>
              <a:rPr lang="vi-VN" sz="1400" i="1" spc="-80" dirty="0">
                <a:solidFill>
                  <a:srgbClr val="FFFFFF"/>
                </a:solidFill>
                <a:latin typeface="Trebuchet MS"/>
                <a:cs typeface="Trebuchet MS"/>
              </a:rPr>
              <a:t>Khói</a:t>
            </a:r>
            <a:endParaRPr sz="1400" dirty="0">
              <a:latin typeface="Trebuchet MS"/>
              <a:cs typeface="Trebuchet MS"/>
            </a:endParaRPr>
          </a:p>
          <a:p>
            <a:pPr marL="60325">
              <a:lnSpc>
                <a:spcPts val="1430"/>
              </a:lnSpc>
            </a:pPr>
            <a:r>
              <a:rPr lang="vi-VN" sz="1200" spc="-20" dirty="0">
                <a:solidFill>
                  <a:srgbClr val="FFFFFF"/>
                </a:solidFill>
                <a:latin typeface="Verdana"/>
                <a:cs typeface="Verdana"/>
              </a:rPr>
              <a:t>Mật mã</a:t>
            </a:r>
            <a:endParaRPr sz="1200" dirty="0">
              <a:latin typeface="Verdana"/>
              <a:cs typeface="Verdana"/>
            </a:endParaRPr>
          </a:p>
        </p:txBody>
      </p:sp>
      <p:pic>
        <p:nvPicPr>
          <p:cNvPr id="23" name="object 23"/>
          <p:cNvPicPr/>
          <p:nvPr/>
        </p:nvPicPr>
        <p:blipFill>
          <a:blip r:embed="rId11" cstate="print"/>
          <a:stretch>
            <a:fillRect/>
          </a:stretch>
        </p:blipFill>
        <p:spPr>
          <a:xfrm>
            <a:off x="3735117" y="1590371"/>
            <a:ext cx="489424" cy="495149"/>
          </a:xfrm>
          <a:prstGeom prst="rect">
            <a:avLst/>
          </a:prstGeom>
        </p:spPr>
      </p:pic>
      <p:pic>
        <p:nvPicPr>
          <p:cNvPr id="24" name="object 24"/>
          <p:cNvPicPr/>
          <p:nvPr/>
        </p:nvPicPr>
        <p:blipFill>
          <a:blip r:embed="rId12" cstate="print"/>
          <a:stretch>
            <a:fillRect/>
          </a:stretch>
        </p:blipFill>
        <p:spPr>
          <a:xfrm>
            <a:off x="1041713" y="432085"/>
            <a:ext cx="750445" cy="750423"/>
          </a:xfrm>
          <a:prstGeom prst="rect">
            <a:avLst/>
          </a:prstGeom>
        </p:spPr>
      </p:pic>
      <p:sp>
        <p:nvSpPr>
          <p:cNvPr id="25" name="object 25"/>
          <p:cNvSpPr txBox="1"/>
          <p:nvPr/>
        </p:nvSpPr>
        <p:spPr>
          <a:xfrm>
            <a:off x="8769027" y="2160771"/>
            <a:ext cx="299720" cy="982344"/>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@ANILSAIDSO</a:t>
            </a:r>
            <a:endParaRPr sz="1800">
              <a:latin typeface="FreeSans"/>
              <a:cs typeface="FreeSans"/>
            </a:endParaRPr>
          </a:p>
        </p:txBody>
      </p:sp>
      <p:pic>
        <p:nvPicPr>
          <p:cNvPr id="26" name="object 26"/>
          <p:cNvPicPr/>
          <p:nvPr/>
        </p:nvPicPr>
        <p:blipFill>
          <a:blip r:embed="rId13" cstate="print"/>
          <a:stretch>
            <a:fillRect/>
          </a:stretch>
        </p:blipFill>
        <p:spPr>
          <a:xfrm>
            <a:off x="6548336" y="3918117"/>
            <a:ext cx="489423" cy="489423"/>
          </a:xfrm>
          <a:prstGeom prst="rect">
            <a:avLst/>
          </a:prstGeom>
        </p:spPr>
      </p:pic>
      <p:sp>
        <p:nvSpPr>
          <p:cNvPr id="27" name="object 27"/>
          <p:cNvSpPr txBox="1"/>
          <p:nvPr/>
        </p:nvSpPr>
        <p:spPr>
          <a:xfrm>
            <a:off x="1041713" y="3984080"/>
            <a:ext cx="4419600" cy="1028487"/>
          </a:xfrm>
          <a:prstGeom prst="rect">
            <a:avLst/>
          </a:prstGeom>
        </p:spPr>
        <p:txBody>
          <a:bodyPr vert="horz" wrap="square" lIns="0" tIns="12700" rIns="0" bIns="0" rtlCol="0">
            <a:spAutoFit/>
          </a:bodyPr>
          <a:lstStyle/>
          <a:p>
            <a:pPr marL="12700" marR="5080">
              <a:lnSpc>
                <a:spcPct val="100000"/>
              </a:lnSpc>
              <a:spcBef>
                <a:spcPts val="100"/>
              </a:spcBef>
            </a:pPr>
            <a:r>
              <a:rPr lang="vi-VN" sz="1650" spc="-180" dirty="0">
                <a:solidFill>
                  <a:srgbClr val="FFFFFF"/>
                </a:solidFill>
                <a:latin typeface="Verdana"/>
                <a:cs typeface="Verdana"/>
              </a:rPr>
              <a:t>Đổi mới thường sản sinh ra những cách thức mới để gửi và nhận thông tin, và từ đó trở thành các hình thức hỗ trợ và bổ sung để con người phối hợp, giao tiếp và hợp tác.</a:t>
            </a:r>
            <a:endParaRPr sz="1650" dirty="0">
              <a:latin typeface="Verdana"/>
              <a:cs typeface="Verdana"/>
            </a:endParaRPr>
          </a:p>
        </p:txBody>
      </p:sp>
      <p:sp>
        <p:nvSpPr>
          <p:cNvPr id="28" name="object 22">
            <a:extLst>
              <a:ext uri="{FF2B5EF4-FFF2-40B4-BE49-F238E27FC236}">
                <a16:creationId xmlns:a16="http://schemas.microsoft.com/office/drawing/2014/main" id="{F5B5A8B0-2D66-7A98-5237-A03D22CE70C1}"/>
              </a:ext>
            </a:extLst>
          </p:cNvPr>
          <p:cNvSpPr txBox="1"/>
          <p:nvPr/>
        </p:nvSpPr>
        <p:spPr>
          <a:xfrm>
            <a:off x="1675421" y="531581"/>
            <a:ext cx="845995" cy="551433"/>
          </a:xfrm>
          <a:prstGeom prst="rect">
            <a:avLst/>
          </a:prstGeom>
        </p:spPr>
        <p:txBody>
          <a:bodyPr vert="horz" wrap="square" lIns="0" tIns="12700" rIns="0" bIns="0" rtlCol="0">
            <a:spAutoFit/>
          </a:bodyPr>
          <a:lstStyle/>
          <a:p>
            <a:pPr marL="12700">
              <a:lnSpc>
                <a:spcPct val="100000"/>
              </a:lnSpc>
              <a:spcBef>
                <a:spcPts val="100"/>
              </a:spcBef>
            </a:pPr>
            <a:r>
              <a:rPr lang="vi-VN" sz="3500" spc="-150" dirty="0">
                <a:solidFill>
                  <a:srgbClr val="FFCA3A"/>
                </a:solidFill>
                <a:latin typeface="FreeSans"/>
                <a:cs typeface="FreeSans"/>
              </a:rPr>
              <a:t> TAY</a:t>
            </a:r>
            <a:endParaRPr sz="12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44369" y="2087025"/>
            <a:ext cx="228599" cy="219599"/>
          </a:xfrm>
          <a:prstGeom prst="rect">
            <a:avLst/>
          </a:prstGeom>
        </p:spPr>
      </p:pic>
      <p:grpSp>
        <p:nvGrpSpPr>
          <p:cNvPr id="3" name="object 3"/>
          <p:cNvGrpSpPr/>
          <p:nvPr/>
        </p:nvGrpSpPr>
        <p:grpSpPr>
          <a:xfrm>
            <a:off x="2944369" y="2306625"/>
            <a:ext cx="228600" cy="685800"/>
            <a:chOff x="2944369" y="2306625"/>
            <a:chExt cx="228600" cy="685800"/>
          </a:xfrm>
        </p:grpSpPr>
        <p:pic>
          <p:nvPicPr>
            <p:cNvPr id="4" name="object 4"/>
            <p:cNvPicPr/>
            <p:nvPr/>
          </p:nvPicPr>
          <p:blipFill>
            <a:blip r:embed="rId3" cstate="print"/>
            <a:stretch>
              <a:fillRect/>
            </a:stretch>
          </p:blipFill>
          <p:spPr>
            <a:xfrm>
              <a:off x="2944369" y="2772394"/>
              <a:ext cx="228599" cy="219599"/>
            </a:xfrm>
            <a:prstGeom prst="rect">
              <a:avLst/>
            </a:prstGeom>
          </p:spPr>
        </p:pic>
        <p:sp>
          <p:nvSpPr>
            <p:cNvPr id="5" name="object 5"/>
            <p:cNvSpPr/>
            <p:nvPr/>
          </p:nvSpPr>
          <p:spPr>
            <a:xfrm>
              <a:off x="3058668" y="2306625"/>
              <a:ext cx="0" cy="466090"/>
            </a:xfrm>
            <a:custGeom>
              <a:avLst/>
              <a:gdLst/>
              <a:ahLst/>
              <a:cxnLst/>
              <a:rect l="l" t="t" r="r" b="b"/>
              <a:pathLst>
                <a:path h="466089">
                  <a:moveTo>
                    <a:pt x="0" y="0"/>
                  </a:moveTo>
                  <a:lnTo>
                    <a:pt x="0" y="465894"/>
                  </a:lnTo>
                </a:path>
              </a:pathLst>
            </a:custGeom>
            <a:ln w="19049">
              <a:solidFill>
                <a:srgbClr val="FFFFFF"/>
              </a:solidFill>
            </a:ln>
          </p:spPr>
          <p:txBody>
            <a:bodyPr wrap="square" lIns="0" tIns="0" rIns="0" bIns="0" rtlCol="0"/>
            <a:lstStyle/>
            <a:p>
              <a:endParaRPr/>
            </a:p>
          </p:txBody>
        </p:sp>
      </p:grpSp>
      <p:grpSp>
        <p:nvGrpSpPr>
          <p:cNvPr id="6" name="object 6"/>
          <p:cNvGrpSpPr/>
          <p:nvPr/>
        </p:nvGrpSpPr>
        <p:grpSpPr>
          <a:xfrm>
            <a:off x="3923771" y="2087500"/>
            <a:ext cx="530225" cy="904875"/>
            <a:chOff x="3923771" y="2087500"/>
            <a:chExt cx="530225" cy="904875"/>
          </a:xfrm>
        </p:grpSpPr>
        <p:pic>
          <p:nvPicPr>
            <p:cNvPr id="7" name="object 7"/>
            <p:cNvPicPr/>
            <p:nvPr/>
          </p:nvPicPr>
          <p:blipFill>
            <a:blip r:embed="rId4" cstate="print"/>
            <a:stretch>
              <a:fillRect/>
            </a:stretch>
          </p:blipFill>
          <p:spPr>
            <a:xfrm>
              <a:off x="3923771" y="2772809"/>
              <a:ext cx="228423" cy="218969"/>
            </a:xfrm>
            <a:prstGeom prst="rect">
              <a:avLst/>
            </a:prstGeom>
          </p:spPr>
        </p:pic>
        <p:sp>
          <p:nvSpPr>
            <p:cNvPr id="8" name="object 8"/>
            <p:cNvSpPr/>
            <p:nvPr/>
          </p:nvSpPr>
          <p:spPr>
            <a:xfrm>
              <a:off x="4074291" y="2300787"/>
              <a:ext cx="229235" cy="477520"/>
            </a:xfrm>
            <a:custGeom>
              <a:avLst/>
              <a:gdLst/>
              <a:ahLst/>
              <a:cxnLst/>
              <a:rect l="l" t="t" r="r" b="b"/>
              <a:pathLst>
                <a:path w="229235" h="477519">
                  <a:moveTo>
                    <a:pt x="228899" y="0"/>
                  </a:moveTo>
                  <a:lnTo>
                    <a:pt x="0" y="477306"/>
                  </a:lnTo>
                </a:path>
              </a:pathLst>
            </a:custGeom>
            <a:ln w="19049">
              <a:solidFill>
                <a:srgbClr val="FFFFFF"/>
              </a:solidFill>
            </a:ln>
          </p:spPr>
          <p:txBody>
            <a:bodyPr wrap="square" lIns="0" tIns="0" rIns="0" bIns="0" rtlCol="0"/>
            <a:lstStyle/>
            <a:p>
              <a:endParaRPr/>
            </a:p>
          </p:txBody>
        </p:sp>
        <p:pic>
          <p:nvPicPr>
            <p:cNvPr id="9" name="object 9"/>
            <p:cNvPicPr/>
            <p:nvPr/>
          </p:nvPicPr>
          <p:blipFill>
            <a:blip r:embed="rId5" cstate="print"/>
            <a:stretch>
              <a:fillRect/>
            </a:stretch>
          </p:blipFill>
          <p:spPr>
            <a:xfrm>
              <a:off x="4225323" y="2087500"/>
              <a:ext cx="228498" cy="218975"/>
            </a:xfrm>
            <a:prstGeom prst="rect">
              <a:avLst/>
            </a:prstGeom>
          </p:spPr>
        </p:pic>
      </p:grpSp>
      <p:grpSp>
        <p:nvGrpSpPr>
          <p:cNvPr id="10" name="object 10"/>
          <p:cNvGrpSpPr/>
          <p:nvPr/>
        </p:nvGrpSpPr>
        <p:grpSpPr>
          <a:xfrm>
            <a:off x="4130991" y="2285825"/>
            <a:ext cx="664210" cy="686435"/>
            <a:chOff x="4130991" y="2285825"/>
            <a:chExt cx="664210" cy="686435"/>
          </a:xfrm>
        </p:grpSpPr>
        <p:pic>
          <p:nvPicPr>
            <p:cNvPr id="11" name="object 11"/>
            <p:cNvPicPr/>
            <p:nvPr/>
          </p:nvPicPr>
          <p:blipFill>
            <a:blip r:embed="rId6" cstate="print"/>
            <a:stretch>
              <a:fillRect/>
            </a:stretch>
          </p:blipFill>
          <p:spPr>
            <a:xfrm>
              <a:off x="4566173" y="2752785"/>
              <a:ext cx="228498" cy="218978"/>
            </a:xfrm>
            <a:prstGeom prst="rect">
              <a:avLst/>
            </a:prstGeom>
          </p:spPr>
        </p:pic>
        <p:sp>
          <p:nvSpPr>
            <p:cNvPr id="12" name="object 12"/>
            <p:cNvSpPr/>
            <p:nvPr/>
          </p:nvSpPr>
          <p:spPr>
            <a:xfrm>
              <a:off x="4140516" y="2295350"/>
              <a:ext cx="488950" cy="537845"/>
            </a:xfrm>
            <a:custGeom>
              <a:avLst/>
              <a:gdLst/>
              <a:ahLst/>
              <a:cxnLst/>
              <a:rect l="l" t="t" r="r" b="b"/>
              <a:pathLst>
                <a:path w="488950" h="537844">
                  <a:moveTo>
                    <a:pt x="250049" y="0"/>
                  </a:moveTo>
                  <a:lnTo>
                    <a:pt x="488849" y="468594"/>
                  </a:lnTo>
                </a:path>
                <a:path w="488950" h="537844">
                  <a:moveTo>
                    <a:pt x="431399" y="531568"/>
                  </a:moveTo>
                  <a:lnTo>
                    <a:pt x="0" y="537568"/>
                  </a:lnTo>
                </a:path>
              </a:pathLst>
            </a:custGeom>
            <a:ln w="19049">
              <a:solidFill>
                <a:srgbClr val="FFFFFF"/>
              </a:solidFill>
            </a:ln>
          </p:spPr>
          <p:txBody>
            <a:bodyPr wrap="square" lIns="0" tIns="0" rIns="0" bIns="0" rtlCol="0"/>
            <a:lstStyle/>
            <a:p>
              <a:endParaRPr/>
            </a:p>
          </p:txBody>
        </p:sp>
      </p:grpSp>
      <p:pic>
        <p:nvPicPr>
          <p:cNvPr id="13" name="object 13"/>
          <p:cNvPicPr/>
          <p:nvPr/>
        </p:nvPicPr>
        <p:blipFill>
          <a:blip r:embed="rId7" cstate="print"/>
          <a:stretch>
            <a:fillRect/>
          </a:stretch>
        </p:blipFill>
        <p:spPr>
          <a:xfrm>
            <a:off x="5437614" y="2049868"/>
            <a:ext cx="228599" cy="219599"/>
          </a:xfrm>
          <a:prstGeom prst="rect">
            <a:avLst/>
          </a:prstGeom>
        </p:spPr>
      </p:pic>
      <p:grpSp>
        <p:nvGrpSpPr>
          <p:cNvPr id="14" name="object 14"/>
          <p:cNvGrpSpPr/>
          <p:nvPr/>
        </p:nvGrpSpPr>
        <p:grpSpPr>
          <a:xfrm>
            <a:off x="5437614" y="2269467"/>
            <a:ext cx="228600" cy="685800"/>
            <a:chOff x="5437614" y="2269467"/>
            <a:chExt cx="228600" cy="685800"/>
          </a:xfrm>
        </p:grpSpPr>
        <p:pic>
          <p:nvPicPr>
            <p:cNvPr id="15" name="object 15"/>
            <p:cNvPicPr/>
            <p:nvPr/>
          </p:nvPicPr>
          <p:blipFill>
            <a:blip r:embed="rId8" cstate="print"/>
            <a:stretch>
              <a:fillRect/>
            </a:stretch>
          </p:blipFill>
          <p:spPr>
            <a:xfrm>
              <a:off x="5437614" y="2735219"/>
              <a:ext cx="228599" cy="219599"/>
            </a:xfrm>
            <a:prstGeom prst="rect">
              <a:avLst/>
            </a:prstGeom>
          </p:spPr>
        </p:pic>
        <p:sp>
          <p:nvSpPr>
            <p:cNvPr id="16" name="object 16"/>
            <p:cNvSpPr/>
            <p:nvPr/>
          </p:nvSpPr>
          <p:spPr>
            <a:xfrm>
              <a:off x="5551913" y="2269467"/>
              <a:ext cx="0" cy="466090"/>
            </a:xfrm>
            <a:custGeom>
              <a:avLst/>
              <a:gdLst/>
              <a:ahLst/>
              <a:cxnLst/>
              <a:rect l="l" t="t" r="r" b="b"/>
              <a:pathLst>
                <a:path h="466089">
                  <a:moveTo>
                    <a:pt x="0" y="0"/>
                  </a:moveTo>
                  <a:lnTo>
                    <a:pt x="0" y="465901"/>
                  </a:lnTo>
                </a:path>
              </a:pathLst>
            </a:custGeom>
            <a:ln w="19049">
              <a:solidFill>
                <a:srgbClr val="FFFFFF"/>
              </a:solidFill>
            </a:ln>
          </p:spPr>
          <p:txBody>
            <a:bodyPr wrap="square" lIns="0" tIns="0" rIns="0" bIns="0" rtlCol="0"/>
            <a:lstStyle/>
            <a:p>
              <a:endParaRPr/>
            </a:p>
          </p:txBody>
        </p:sp>
      </p:grpSp>
      <p:pic>
        <p:nvPicPr>
          <p:cNvPr id="17" name="object 17"/>
          <p:cNvPicPr/>
          <p:nvPr/>
        </p:nvPicPr>
        <p:blipFill>
          <a:blip r:embed="rId9" cstate="print"/>
          <a:stretch>
            <a:fillRect/>
          </a:stretch>
        </p:blipFill>
        <p:spPr>
          <a:xfrm>
            <a:off x="6187762" y="2049940"/>
            <a:ext cx="228599" cy="219597"/>
          </a:xfrm>
          <a:prstGeom prst="rect">
            <a:avLst/>
          </a:prstGeom>
        </p:spPr>
      </p:pic>
      <p:grpSp>
        <p:nvGrpSpPr>
          <p:cNvPr id="18" name="object 18"/>
          <p:cNvGrpSpPr/>
          <p:nvPr/>
        </p:nvGrpSpPr>
        <p:grpSpPr>
          <a:xfrm>
            <a:off x="5666213" y="2269538"/>
            <a:ext cx="750570" cy="685800"/>
            <a:chOff x="5666213" y="2269538"/>
            <a:chExt cx="750570" cy="685800"/>
          </a:xfrm>
        </p:grpSpPr>
        <p:pic>
          <p:nvPicPr>
            <p:cNvPr id="19" name="object 19"/>
            <p:cNvPicPr/>
            <p:nvPr/>
          </p:nvPicPr>
          <p:blipFill>
            <a:blip r:embed="rId10" cstate="print"/>
            <a:stretch>
              <a:fillRect/>
            </a:stretch>
          </p:blipFill>
          <p:spPr>
            <a:xfrm>
              <a:off x="6187762" y="2735294"/>
              <a:ext cx="228599" cy="219599"/>
            </a:xfrm>
            <a:prstGeom prst="rect">
              <a:avLst/>
            </a:prstGeom>
          </p:spPr>
        </p:pic>
        <p:sp>
          <p:nvSpPr>
            <p:cNvPr id="20" name="object 20"/>
            <p:cNvSpPr/>
            <p:nvPr/>
          </p:nvSpPr>
          <p:spPr>
            <a:xfrm>
              <a:off x="5666213" y="2269538"/>
              <a:ext cx="636270" cy="575945"/>
            </a:xfrm>
            <a:custGeom>
              <a:avLst/>
              <a:gdLst/>
              <a:ahLst/>
              <a:cxnLst/>
              <a:rect l="l" t="t" r="r" b="b"/>
              <a:pathLst>
                <a:path w="636270" h="575944">
                  <a:moveTo>
                    <a:pt x="635848" y="0"/>
                  </a:moveTo>
                  <a:lnTo>
                    <a:pt x="635848" y="465906"/>
                  </a:lnTo>
                </a:path>
                <a:path w="636270" h="575944">
                  <a:moveTo>
                    <a:pt x="0" y="575481"/>
                  </a:moveTo>
                  <a:lnTo>
                    <a:pt x="521698" y="575481"/>
                  </a:lnTo>
                </a:path>
              </a:pathLst>
            </a:custGeom>
            <a:ln w="19049">
              <a:solidFill>
                <a:srgbClr val="FFFFFF"/>
              </a:solidFill>
            </a:ln>
          </p:spPr>
          <p:txBody>
            <a:bodyPr wrap="square" lIns="0" tIns="0" rIns="0" bIns="0" rtlCol="0"/>
            <a:lstStyle/>
            <a:p>
              <a:endParaRPr/>
            </a:p>
          </p:txBody>
        </p:sp>
      </p:grpSp>
      <p:sp>
        <p:nvSpPr>
          <p:cNvPr id="21" name="object 21"/>
          <p:cNvSpPr/>
          <p:nvPr/>
        </p:nvSpPr>
        <p:spPr>
          <a:xfrm>
            <a:off x="5666213" y="2159668"/>
            <a:ext cx="521970" cy="0"/>
          </a:xfrm>
          <a:custGeom>
            <a:avLst/>
            <a:gdLst/>
            <a:ahLst/>
            <a:cxnLst/>
            <a:rect l="l" t="t" r="r" b="b"/>
            <a:pathLst>
              <a:path w="521970">
                <a:moveTo>
                  <a:pt x="0" y="0"/>
                </a:moveTo>
                <a:lnTo>
                  <a:pt x="521698" y="0"/>
                </a:lnTo>
              </a:path>
            </a:pathLst>
          </a:custGeom>
          <a:ln w="19049">
            <a:solidFill>
              <a:srgbClr val="FFFFFF"/>
            </a:solidFill>
          </a:ln>
        </p:spPr>
        <p:txBody>
          <a:bodyPr wrap="square" lIns="0" tIns="0" rIns="0" bIns="0" rtlCol="0"/>
          <a:lstStyle/>
          <a:p>
            <a:endParaRPr/>
          </a:p>
        </p:txBody>
      </p:sp>
      <p:sp>
        <p:nvSpPr>
          <p:cNvPr id="22" name="object 22"/>
          <p:cNvSpPr/>
          <p:nvPr/>
        </p:nvSpPr>
        <p:spPr>
          <a:xfrm>
            <a:off x="5632713" y="2237293"/>
            <a:ext cx="588645" cy="530225"/>
          </a:xfrm>
          <a:custGeom>
            <a:avLst/>
            <a:gdLst/>
            <a:ahLst/>
            <a:cxnLst/>
            <a:rect l="l" t="t" r="r" b="b"/>
            <a:pathLst>
              <a:path w="588645" h="530225">
                <a:moveTo>
                  <a:pt x="0" y="14"/>
                </a:moveTo>
                <a:lnTo>
                  <a:pt x="588598" y="530126"/>
                </a:lnTo>
              </a:path>
              <a:path w="588645" h="530225">
                <a:moveTo>
                  <a:pt x="0" y="530101"/>
                </a:moveTo>
                <a:lnTo>
                  <a:pt x="588598" y="0"/>
                </a:lnTo>
              </a:path>
            </a:pathLst>
          </a:custGeom>
          <a:ln w="19049">
            <a:solidFill>
              <a:srgbClr val="FFFFFF"/>
            </a:solidFill>
          </a:ln>
        </p:spPr>
        <p:txBody>
          <a:bodyPr wrap="square" lIns="0" tIns="0" rIns="0" bIns="0" rtlCol="0"/>
          <a:lstStyle/>
          <a:p>
            <a:endParaRPr/>
          </a:p>
        </p:txBody>
      </p:sp>
      <p:sp>
        <p:nvSpPr>
          <p:cNvPr id="23" name="object 23"/>
          <p:cNvSpPr/>
          <p:nvPr/>
        </p:nvSpPr>
        <p:spPr>
          <a:xfrm>
            <a:off x="7969729" y="2020369"/>
            <a:ext cx="127635" cy="118745"/>
          </a:xfrm>
          <a:custGeom>
            <a:avLst/>
            <a:gdLst/>
            <a:ahLst/>
            <a:cxnLst/>
            <a:rect l="l" t="t" r="r" b="b"/>
            <a:pathLst>
              <a:path w="127634" h="118744">
                <a:moveTo>
                  <a:pt x="66549" y="118437"/>
                </a:moveTo>
                <a:lnTo>
                  <a:pt x="42404" y="115751"/>
                </a:lnTo>
                <a:lnTo>
                  <a:pt x="21371" y="104786"/>
                </a:lnTo>
                <a:lnTo>
                  <a:pt x="6179" y="86368"/>
                </a:lnTo>
                <a:lnTo>
                  <a:pt x="0" y="63683"/>
                </a:lnTo>
                <a:lnTo>
                  <a:pt x="3582" y="41081"/>
                </a:lnTo>
                <a:lnTo>
                  <a:pt x="15963" y="21136"/>
                </a:lnTo>
                <a:lnTo>
                  <a:pt x="36179" y="6418"/>
                </a:lnTo>
                <a:lnTo>
                  <a:pt x="60694" y="0"/>
                </a:lnTo>
                <a:lnTo>
                  <a:pt x="84835" y="2685"/>
                </a:lnTo>
                <a:lnTo>
                  <a:pt x="105872" y="13650"/>
                </a:lnTo>
                <a:lnTo>
                  <a:pt x="121079" y="32068"/>
                </a:lnTo>
                <a:lnTo>
                  <a:pt x="127244" y="54754"/>
                </a:lnTo>
                <a:lnTo>
                  <a:pt x="123657" y="77355"/>
                </a:lnTo>
                <a:lnTo>
                  <a:pt x="111281" y="97301"/>
                </a:lnTo>
                <a:lnTo>
                  <a:pt x="91079" y="112018"/>
                </a:lnTo>
                <a:lnTo>
                  <a:pt x="66549" y="118437"/>
                </a:lnTo>
                <a:close/>
              </a:path>
            </a:pathLst>
          </a:custGeom>
          <a:solidFill>
            <a:srgbClr val="FFCA3A"/>
          </a:solidFill>
        </p:spPr>
        <p:txBody>
          <a:bodyPr wrap="square" lIns="0" tIns="0" rIns="0" bIns="0" rtlCol="0"/>
          <a:lstStyle/>
          <a:p>
            <a:endParaRPr/>
          </a:p>
        </p:txBody>
      </p:sp>
      <p:sp>
        <p:nvSpPr>
          <p:cNvPr id="24" name="object 24"/>
          <p:cNvSpPr/>
          <p:nvPr/>
        </p:nvSpPr>
        <p:spPr>
          <a:xfrm>
            <a:off x="8232574" y="2280057"/>
            <a:ext cx="125730" cy="120014"/>
          </a:xfrm>
          <a:custGeom>
            <a:avLst/>
            <a:gdLst/>
            <a:ahLst/>
            <a:cxnLst/>
            <a:rect l="l" t="t" r="r" b="b"/>
            <a:pathLst>
              <a:path w="125729" h="120014">
                <a:moveTo>
                  <a:pt x="57065" y="119855"/>
                </a:moveTo>
                <a:lnTo>
                  <a:pt x="33855" y="114309"/>
                </a:lnTo>
                <a:lnTo>
                  <a:pt x="14334" y="100127"/>
                </a:lnTo>
                <a:lnTo>
                  <a:pt x="2441" y="79627"/>
                </a:lnTo>
                <a:lnTo>
                  <a:pt x="0" y="56851"/>
                </a:lnTo>
                <a:lnTo>
                  <a:pt x="6751" y="34526"/>
                </a:lnTo>
                <a:lnTo>
                  <a:pt x="44046" y="3385"/>
                </a:lnTo>
                <a:lnTo>
                  <a:pt x="68509" y="0"/>
                </a:lnTo>
                <a:lnTo>
                  <a:pt x="80704" y="1765"/>
                </a:lnTo>
                <a:lnTo>
                  <a:pt x="123141" y="40227"/>
                </a:lnTo>
                <a:lnTo>
                  <a:pt x="125587" y="63004"/>
                </a:lnTo>
                <a:lnTo>
                  <a:pt x="118831" y="85329"/>
                </a:lnTo>
                <a:lnTo>
                  <a:pt x="103134" y="104477"/>
                </a:lnTo>
                <a:lnTo>
                  <a:pt x="81109" y="116624"/>
                </a:lnTo>
                <a:lnTo>
                  <a:pt x="57065" y="119855"/>
                </a:lnTo>
                <a:close/>
              </a:path>
            </a:pathLst>
          </a:custGeom>
          <a:solidFill>
            <a:srgbClr val="FFCA3A"/>
          </a:solidFill>
        </p:spPr>
        <p:txBody>
          <a:bodyPr wrap="square" lIns="0" tIns="0" rIns="0" bIns="0" rtlCol="0"/>
          <a:lstStyle/>
          <a:p>
            <a:endParaRPr/>
          </a:p>
        </p:txBody>
      </p:sp>
      <p:sp>
        <p:nvSpPr>
          <p:cNvPr id="25" name="object 25"/>
          <p:cNvSpPr/>
          <p:nvPr/>
        </p:nvSpPr>
        <p:spPr>
          <a:xfrm>
            <a:off x="8327483" y="2544369"/>
            <a:ext cx="126364" cy="120650"/>
          </a:xfrm>
          <a:custGeom>
            <a:avLst/>
            <a:gdLst/>
            <a:ahLst/>
            <a:cxnLst/>
            <a:rect l="l" t="t" r="r" b="b"/>
            <a:pathLst>
              <a:path w="126365" h="120650">
                <a:moveTo>
                  <a:pt x="64490" y="120493"/>
                </a:moveTo>
                <a:lnTo>
                  <a:pt x="40674" y="117359"/>
                </a:lnTo>
                <a:lnTo>
                  <a:pt x="19499" y="105249"/>
                </a:lnTo>
                <a:lnTo>
                  <a:pt x="5172" y="86066"/>
                </a:lnTo>
                <a:lnTo>
                  <a:pt x="0" y="63643"/>
                </a:lnTo>
                <a:lnTo>
                  <a:pt x="4052" y="40724"/>
                </a:lnTo>
                <a:lnTo>
                  <a:pt x="37531" y="5890"/>
                </a:lnTo>
                <a:lnTo>
                  <a:pt x="61524" y="0"/>
                </a:lnTo>
                <a:lnTo>
                  <a:pt x="73899" y="505"/>
                </a:lnTo>
                <a:lnTo>
                  <a:pt x="120837" y="34433"/>
                </a:lnTo>
                <a:lnTo>
                  <a:pt x="126009" y="56856"/>
                </a:lnTo>
                <a:lnTo>
                  <a:pt x="121950" y="79775"/>
                </a:lnTo>
                <a:lnTo>
                  <a:pt x="108599" y="100449"/>
                </a:lnTo>
                <a:lnTo>
                  <a:pt x="88086" y="114805"/>
                </a:lnTo>
                <a:lnTo>
                  <a:pt x="64490" y="120493"/>
                </a:lnTo>
                <a:close/>
              </a:path>
            </a:pathLst>
          </a:custGeom>
          <a:solidFill>
            <a:srgbClr val="FFCA3A"/>
          </a:solidFill>
        </p:spPr>
        <p:txBody>
          <a:bodyPr wrap="square" lIns="0" tIns="0" rIns="0" bIns="0" rtlCol="0"/>
          <a:lstStyle/>
          <a:p>
            <a:endParaRPr/>
          </a:p>
        </p:txBody>
      </p:sp>
      <p:sp>
        <p:nvSpPr>
          <p:cNvPr id="26" name="object 26"/>
          <p:cNvSpPr/>
          <p:nvPr/>
        </p:nvSpPr>
        <p:spPr>
          <a:xfrm>
            <a:off x="7642134" y="2020369"/>
            <a:ext cx="127635" cy="118745"/>
          </a:xfrm>
          <a:custGeom>
            <a:avLst/>
            <a:gdLst/>
            <a:ahLst/>
            <a:cxnLst/>
            <a:rect l="l" t="t" r="r" b="b"/>
            <a:pathLst>
              <a:path w="127634" h="118744">
                <a:moveTo>
                  <a:pt x="66556" y="118437"/>
                </a:moveTo>
                <a:lnTo>
                  <a:pt x="42410" y="115751"/>
                </a:lnTo>
                <a:lnTo>
                  <a:pt x="21371" y="104786"/>
                </a:lnTo>
                <a:lnTo>
                  <a:pt x="6175" y="86368"/>
                </a:lnTo>
                <a:lnTo>
                  <a:pt x="0" y="63683"/>
                </a:lnTo>
                <a:lnTo>
                  <a:pt x="3588" y="41081"/>
                </a:lnTo>
                <a:lnTo>
                  <a:pt x="15970" y="21136"/>
                </a:lnTo>
                <a:lnTo>
                  <a:pt x="36175" y="6418"/>
                </a:lnTo>
                <a:lnTo>
                  <a:pt x="60691" y="0"/>
                </a:lnTo>
                <a:lnTo>
                  <a:pt x="84831" y="2685"/>
                </a:lnTo>
                <a:lnTo>
                  <a:pt x="105869" y="13650"/>
                </a:lnTo>
                <a:lnTo>
                  <a:pt x="121075" y="32068"/>
                </a:lnTo>
                <a:lnTo>
                  <a:pt x="127240" y="54754"/>
                </a:lnTo>
                <a:lnTo>
                  <a:pt x="123653" y="77355"/>
                </a:lnTo>
                <a:lnTo>
                  <a:pt x="111277" y="97301"/>
                </a:lnTo>
                <a:lnTo>
                  <a:pt x="91075" y="112018"/>
                </a:lnTo>
                <a:lnTo>
                  <a:pt x="66556" y="118437"/>
                </a:lnTo>
                <a:close/>
              </a:path>
            </a:pathLst>
          </a:custGeom>
          <a:solidFill>
            <a:srgbClr val="FFCA3A"/>
          </a:solidFill>
        </p:spPr>
        <p:txBody>
          <a:bodyPr wrap="square" lIns="0" tIns="0" rIns="0" bIns="0" rtlCol="0"/>
          <a:lstStyle/>
          <a:p>
            <a:endParaRPr/>
          </a:p>
        </p:txBody>
      </p:sp>
      <p:sp>
        <p:nvSpPr>
          <p:cNvPr id="27" name="object 27"/>
          <p:cNvSpPr/>
          <p:nvPr/>
        </p:nvSpPr>
        <p:spPr>
          <a:xfrm>
            <a:off x="7379310" y="2205153"/>
            <a:ext cx="127635" cy="117475"/>
          </a:xfrm>
          <a:custGeom>
            <a:avLst/>
            <a:gdLst/>
            <a:ahLst/>
            <a:cxnLst/>
            <a:rect l="l" t="t" r="r" b="b"/>
            <a:pathLst>
              <a:path w="127634" h="117475">
                <a:moveTo>
                  <a:pt x="70499" y="117299"/>
                </a:moveTo>
                <a:lnTo>
                  <a:pt x="45203" y="115259"/>
                </a:lnTo>
                <a:lnTo>
                  <a:pt x="23512" y="104787"/>
                </a:lnTo>
                <a:lnTo>
                  <a:pt x="7689" y="87559"/>
                </a:lnTo>
                <a:lnTo>
                  <a:pt x="0" y="65249"/>
                </a:lnTo>
                <a:lnTo>
                  <a:pt x="2316" y="41901"/>
                </a:lnTo>
                <a:lnTo>
                  <a:pt x="13753" y="21844"/>
                </a:lnTo>
                <a:lnTo>
                  <a:pt x="32487" y="7177"/>
                </a:lnTo>
                <a:lnTo>
                  <a:pt x="56699" y="0"/>
                </a:lnTo>
                <a:lnTo>
                  <a:pt x="81999" y="2039"/>
                </a:lnTo>
                <a:lnTo>
                  <a:pt x="103696" y="12510"/>
                </a:lnTo>
                <a:lnTo>
                  <a:pt x="119520" y="29738"/>
                </a:lnTo>
                <a:lnTo>
                  <a:pt x="127199" y="52049"/>
                </a:lnTo>
                <a:lnTo>
                  <a:pt x="124893" y="75397"/>
                </a:lnTo>
                <a:lnTo>
                  <a:pt x="113456" y="95454"/>
                </a:lnTo>
                <a:lnTo>
                  <a:pt x="94715" y="110121"/>
                </a:lnTo>
                <a:lnTo>
                  <a:pt x="70499" y="117299"/>
                </a:lnTo>
                <a:close/>
              </a:path>
            </a:pathLst>
          </a:custGeom>
          <a:solidFill>
            <a:srgbClr val="FFCA3A"/>
          </a:solidFill>
        </p:spPr>
        <p:txBody>
          <a:bodyPr wrap="square" lIns="0" tIns="0" rIns="0" bIns="0" rtlCol="0"/>
          <a:lstStyle/>
          <a:p>
            <a:endParaRPr/>
          </a:p>
        </p:txBody>
      </p:sp>
      <p:sp>
        <p:nvSpPr>
          <p:cNvPr id="28" name="object 28"/>
          <p:cNvSpPr/>
          <p:nvPr/>
        </p:nvSpPr>
        <p:spPr>
          <a:xfrm>
            <a:off x="7275435" y="2480617"/>
            <a:ext cx="128905" cy="118110"/>
          </a:xfrm>
          <a:custGeom>
            <a:avLst/>
            <a:gdLst/>
            <a:ahLst/>
            <a:cxnLst/>
            <a:rect l="l" t="t" r="r" b="b"/>
            <a:pathLst>
              <a:path w="128904" h="118110">
                <a:moveTo>
                  <a:pt x="64199" y="117902"/>
                </a:moveTo>
                <a:lnTo>
                  <a:pt x="39213" y="113147"/>
                </a:lnTo>
                <a:lnTo>
                  <a:pt x="18806" y="100417"/>
                </a:lnTo>
                <a:lnTo>
                  <a:pt x="5046" y="81617"/>
                </a:lnTo>
                <a:lnTo>
                  <a:pt x="0" y="58652"/>
                </a:lnTo>
                <a:lnTo>
                  <a:pt x="5046" y="35732"/>
                </a:lnTo>
                <a:lnTo>
                  <a:pt x="18806" y="17058"/>
                </a:lnTo>
                <a:lnTo>
                  <a:pt x="39213" y="4517"/>
                </a:lnTo>
                <a:lnTo>
                  <a:pt x="64199" y="0"/>
                </a:lnTo>
                <a:lnTo>
                  <a:pt x="89186" y="4750"/>
                </a:lnTo>
                <a:lnTo>
                  <a:pt x="109593" y="17481"/>
                </a:lnTo>
                <a:lnTo>
                  <a:pt x="123353" y="36285"/>
                </a:lnTo>
                <a:lnTo>
                  <a:pt x="128399" y="59252"/>
                </a:lnTo>
                <a:lnTo>
                  <a:pt x="123353" y="82173"/>
                </a:lnTo>
                <a:lnTo>
                  <a:pt x="109593" y="100849"/>
                </a:lnTo>
                <a:lnTo>
                  <a:pt x="89186" y="113389"/>
                </a:lnTo>
                <a:lnTo>
                  <a:pt x="64199" y="117902"/>
                </a:lnTo>
                <a:close/>
              </a:path>
            </a:pathLst>
          </a:custGeom>
          <a:solidFill>
            <a:srgbClr val="FFCA3A"/>
          </a:solidFill>
        </p:spPr>
        <p:txBody>
          <a:bodyPr wrap="square" lIns="0" tIns="0" rIns="0" bIns="0" rtlCol="0"/>
          <a:lstStyle/>
          <a:p>
            <a:endParaRPr/>
          </a:p>
        </p:txBody>
      </p:sp>
      <p:sp>
        <p:nvSpPr>
          <p:cNvPr id="29" name="object 29"/>
          <p:cNvSpPr/>
          <p:nvPr/>
        </p:nvSpPr>
        <p:spPr>
          <a:xfrm>
            <a:off x="7380444" y="2755581"/>
            <a:ext cx="125095" cy="119380"/>
          </a:xfrm>
          <a:custGeom>
            <a:avLst/>
            <a:gdLst/>
            <a:ahLst/>
            <a:cxnLst/>
            <a:rect l="l" t="t" r="r" b="b"/>
            <a:pathLst>
              <a:path w="125095" h="119380">
                <a:moveTo>
                  <a:pt x="52396" y="118874"/>
                </a:moveTo>
                <a:lnTo>
                  <a:pt x="29624" y="111777"/>
                </a:lnTo>
                <a:lnTo>
                  <a:pt x="11165" y="96337"/>
                </a:lnTo>
                <a:lnTo>
                  <a:pt x="781" y="75111"/>
                </a:lnTo>
                <a:lnTo>
                  <a:pt x="0" y="52265"/>
                </a:lnTo>
                <a:lnTo>
                  <a:pt x="8363" y="30493"/>
                </a:lnTo>
                <a:lnTo>
                  <a:pt x="25415" y="12487"/>
                </a:lnTo>
                <a:lnTo>
                  <a:pt x="36185" y="6193"/>
                </a:lnTo>
                <a:lnTo>
                  <a:pt x="47862" y="1999"/>
                </a:lnTo>
                <a:lnTo>
                  <a:pt x="60097" y="0"/>
                </a:lnTo>
                <a:lnTo>
                  <a:pt x="72540" y="287"/>
                </a:lnTo>
                <a:lnTo>
                  <a:pt x="113765" y="22837"/>
                </a:lnTo>
                <a:lnTo>
                  <a:pt x="124940" y="66899"/>
                </a:lnTo>
                <a:lnTo>
                  <a:pt x="116570" y="88677"/>
                </a:lnTo>
                <a:lnTo>
                  <a:pt x="99515" y="106687"/>
                </a:lnTo>
                <a:lnTo>
                  <a:pt x="76640" y="117290"/>
                </a:lnTo>
                <a:lnTo>
                  <a:pt x="52396" y="118874"/>
                </a:lnTo>
                <a:close/>
              </a:path>
            </a:pathLst>
          </a:custGeom>
          <a:solidFill>
            <a:srgbClr val="FFCA3A"/>
          </a:solidFill>
        </p:spPr>
        <p:txBody>
          <a:bodyPr wrap="square" lIns="0" tIns="0" rIns="0" bIns="0" rtlCol="0"/>
          <a:lstStyle/>
          <a:p>
            <a:endParaRPr/>
          </a:p>
        </p:txBody>
      </p:sp>
      <p:sp>
        <p:nvSpPr>
          <p:cNvPr id="30" name="object 30"/>
          <p:cNvSpPr/>
          <p:nvPr/>
        </p:nvSpPr>
        <p:spPr>
          <a:xfrm>
            <a:off x="7642134" y="2939649"/>
            <a:ext cx="127635" cy="118745"/>
          </a:xfrm>
          <a:custGeom>
            <a:avLst/>
            <a:gdLst/>
            <a:ahLst/>
            <a:cxnLst/>
            <a:rect l="l" t="t" r="r" b="b"/>
            <a:pathLst>
              <a:path w="127634" h="118744">
                <a:moveTo>
                  <a:pt x="66556" y="118442"/>
                </a:moveTo>
                <a:lnTo>
                  <a:pt x="42410" y="115759"/>
                </a:lnTo>
                <a:lnTo>
                  <a:pt x="21371" y="104794"/>
                </a:lnTo>
                <a:lnTo>
                  <a:pt x="6175" y="86369"/>
                </a:lnTo>
                <a:lnTo>
                  <a:pt x="0" y="63688"/>
                </a:lnTo>
                <a:lnTo>
                  <a:pt x="3588" y="41088"/>
                </a:lnTo>
                <a:lnTo>
                  <a:pt x="15970" y="21140"/>
                </a:lnTo>
                <a:lnTo>
                  <a:pt x="36175" y="6419"/>
                </a:lnTo>
                <a:lnTo>
                  <a:pt x="60691" y="0"/>
                </a:lnTo>
                <a:lnTo>
                  <a:pt x="84831" y="2688"/>
                </a:lnTo>
                <a:lnTo>
                  <a:pt x="105869" y="13654"/>
                </a:lnTo>
                <a:lnTo>
                  <a:pt x="121075" y="32069"/>
                </a:lnTo>
                <a:lnTo>
                  <a:pt x="127240" y="54760"/>
                </a:lnTo>
                <a:lnTo>
                  <a:pt x="123653" y="77360"/>
                </a:lnTo>
                <a:lnTo>
                  <a:pt x="111277" y="97301"/>
                </a:lnTo>
                <a:lnTo>
                  <a:pt x="91075" y="112019"/>
                </a:lnTo>
                <a:lnTo>
                  <a:pt x="66556" y="118442"/>
                </a:lnTo>
                <a:close/>
              </a:path>
            </a:pathLst>
          </a:custGeom>
          <a:solidFill>
            <a:srgbClr val="FFCA3A"/>
          </a:solidFill>
        </p:spPr>
        <p:txBody>
          <a:bodyPr wrap="square" lIns="0" tIns="0" rIns="0" bIns="0" rtlCol="0"/>
          <a:lstStyle/>
          <a:p>
            <a:endParaRPr/>
          </a:p>
        </p:txBody>
      </p:sp>
      <p:sp>
        <p:nvSpPr>
          <p:cNvPr id="31" name="object 31"/>
          <p:cNvSpPr/>
          <p:nvPr/>
        </p:nvSpPr>
        <p:spPr>
          <a:xfrm>
            <a:off x="7969729" y="2939649"/>
            <a:ext cx="127635" cy="118745"/>
          </a:xfrm>
          <a:custGeom>
            <a:avLst/>
            <a:gdLst/>
            <a:ahLst/>
            <a:cxnLst/>
            <a:rect l="l" t="t" r="r" b="b"/>
            <a:pathLst>
              <a:path w="127634" h="118744">
                <a:moveTo>
                  <a:pt x="66549" y="118442"/>
                </a:moveTo>
                <a:lnTo>
                  <a:pt x="42404" y="115759"/>
                </a:lnTo>
                <a:lnTo>
                  <a:pt x="21371" y="104794"/>
                </a:lnTo>
                <a:lnTo>
                  <a:pt x="6179" y="86369"/>
                </a:lnTo>
                <a:lnTo>
                  <a:pt x="0" y="63688"/>
                </a:lnTo>
                <a:lnTo>
                  <a:pt x="3582" y="41088"/>
                </a:lnTo>
                <a:lnTo>
                  <a:pt x="15963" y="21140"/>
                </a:lnTo>
                <a:lnTo>
                  <a:pt x="36179" y="6419"/>
                </a:lnTo>
                <a:lnTo>
                  <a:pt x="60694" y="0"/>
                </a:lnTo>
                <a:lnTo>
                  <a:pt x="84835" y="2688"/>
                </a:lnTo>
                <a:lnTo>
                  <a:pt x="105872" y="13654"/>
                </a:lnTo>
                <a:lnTo>
                  <a:pt x="121079" y="32069"/>
                </a:lnTo>
                <a:lnTo>
                  <a:pt x="127244" y="54760"/>
                </a:lnTo>
                <a:lnTo>
                  <a:pt x="123657" y="77360"/>
                </a:lnTo>
                <a:lnTo>
                  <a:pt x="111281" y="97301"/>
                </a:lnTo>
                <a:lnTo>
                  <a:pt x="91079" y="112019"/>
                </a:lnTo>
                <a:lnTo>
                  <a:pt x="66549" y="118442"/>
                </a:lnTo>
                <a:close/>
              </a:path>
            </a:pathLst>
          </a:custGeom>
          <a:solidFill>
            <a:srgbClr val="FFCA3A"/>
          </a:solidFill>
        </p:spPr>
        <p:txBody>
          <a:bodyPr wrap="square" lIns="0" tIns="0" rIns="0" bIns="0" rtlCol="0"/>
          <a:lstStyle/>
          <a:p>
            <a:endParaRPr/>
          </a:p>
        </p:txBody>
      </p:sp>
      <p:sp>
        <p:nvSpPr>
          <p:cNvPr id="32" name="object 32"/>
          <p:cNvSpPr/>
          <p:nvPr/>
        </p:nvSpPr>
        <p:spPr>
          <a:xfrm>
            <a:off x="8231858" y="2832210"/>
            <a:ext cx="127635" cy="118745"/>
          </a:xfrm>
          <a:custGeom>
            <a:avLst/>
            <a:gdLst/>
            <a:ahLst/>
            <a:cxnLst/>
            <a:rect l="l" t="t" r="r" b="b"/>
            <a:pathLst>
              <a:path w="127634" h="118744">
                <a:moveTo>
                  <a:pt x="66556" y="118431"/>
                </a:moveTo>
                <a:lnTo>
                  <a:pt x="42410" y="115749"/>
                </a:lnTo>
                <a:lnTo>
                  <a:pt x="21371" y="104784"/>
                </a:lnTo>
                <a:lnTo>
                  <a:pt x="6175" y="86358"/>
                </a:lnTo>
                <a:lnTo>
                  <a:pt x="0" y="63678"/>
                </a:lnTo>
                <a:lnTo>
                  <a:pt x="3588" y="41077"/>
                </a:lnTo>
                <a:lnTo>
                  <a:pt x="15970" y="21130"/>
                </a:lnTo>
                <a:lnTo>
                  <a:pt x="36175" y="6408"/>
                </a:lnTo>
                <a:lnTo>
                  <a:pt x="60691" y="0"/>
                </a:lnTo>
                <a:lnTo>
                  <a:pt x="84831" y="2687"/>
                </a:lnTo>
                <a:lnTo>
                  <a:pt x="105869" y="13647"/>
                </a:lnTo>
                <a:lnTo>
                  <a:pt x="121075" y="32058"/>
                </a:lnTo>
                <a:lnTo>
                  <a:pt x="127240" y="54753"/>
                </a:lnTo>
                <a:lnTo>
                  <a:pt x="123653" y="77358"/>
                </a:lnTo>
                <a:lnTo>
                  <a:pt x="111277" y="97301"/>
                </a:lnTo>
                <a:lnTo>
                  <a:pt x="91075" y="112008"/>
                </a:lnTo>
                <a:lnTo>
                  <a:pt x="66556" y="118431"/>
                </a:lnTo>
                <a:close/>
              </a:path>
            </a:pathLst>
          </a:custGeom>
          <a:solidFill>
            <a:srgbClr val="FFCA3A"/>
          </a:solidFill>
        </p:spPr>
        <p:txBody>
          <a:bodyPr wrap="square" lIns="0" tIns="0" rIns="0" bIns="0" rtlCol="0"/>
          <a:lstStyle/>
          <a:p>
            <a:endParaRPr/>
          </a:p>
        </p:txBody>
      </p:sp>
      <p:sp>
        <p:nvSpPr>
          <p:cNvPr id="33" name="object 33"/>
          <p:cNvSpPr/>
          <p:nvPr/>
        </p:nvSpPr>
        <p:spPr>
          <a:xfrm>
            <a:off x="7339534" y="2309940"/>
            <a:ext cx="63500" cy="170815"/>
          </a:xfrm>
          <a:custGeom>
            <a:avLst/>
            <a:gdLst/>
            <a:ahLst/>
            <a:cxnLst/>
            <a:rect l="l" t="t" r="r" b="b"/>
            <a:pathLst>
              <a:path w="63500" h="170814">
                <a:moveTo>
                  <a:pt x="63299" y="0"/>
                </a:moveTo>
                <a:lnTo>
                  <a:pt x="0" y="170699"/>
                </a:lnTo>
              </a:path>
            </a:pathLst>
          </a:custGeom>
          <a:ln w="9524">
            <a:solidFill>
              <a:srgbClr val="FFFFFF"/>
            </a:solidFill>
          </a:ln>
        </p:spPr>
        <p:txBody>
          <a:bodyPr wrap="square" lIns="0" tIns="0" rIns="0" bIns="0" rtlCol="0"/>
          <a:lstStyle/>
          <a:p>
            <a:endParaRPr/>
          </a:p>
        </p:txBody>
      </p:sp>
      <p:sp>
        <p:nvSpPr>
          <p:cNvPr id="34" name="object 34"/>
          <p:cNvSpPr/>
          <p:nvPr/>
        </p:nvSpPr>
        <p:spPr>
          <a:xfrm>
            <a:off x="7339634" y="2598519"/>
            <a:ext cx="66675" cy="169545"/>
          </a:xfrm>
          <a:custGeom>
            <a:avLst/>
            <a:gdLst/>
            <a:ahLst/>
            <a:cxnLst/>
            <a:rect l="l" t="t" r="r" b="b"/>
            <a:pathLst>
              <a:path w="66675" h="169544">
                <a:moveTo>
                  <a:pt x="0" y="0"/>
                </a:moveTo>
                <a:lnTo>
                  <a:pt x="66299" y="169499"/>
                </a:lnTo>
              </a:path>
            </a:pathLst>
          </a:custGeom>
          <a:ln w="9524">
            <a:solidFill>
              <a:srgbClr val="FFFFFF"/>
            </a:solidFill>
          </a:ln>
        </p:spPr>
        <p:txBody>
          <a:bodyPr wrap="square" lIns="0" tIns="0" rIns="0" bIns="0" rtlCol="0"/>
          <a:lstStyle/>
          <a:p>
            <a:endParaRPr/>
          </a:p>
        </p:txBody>
      </p:sp>
      <p:sp>
        <p:nvSpPr>
          <p:cNvPr id="35" name="object 35"/>
          <p:cNvSpPr/>
          <p:nvPr/>
        </p:nvSpPr>
        <p:spPr>
          <a:xfrm>
            <a:off x="7479959" y="2862269"/>
            <a:ext cx="166370" cy="118745"/>
          </a:xfrm>
          <a:custGeom>
            <a:avLst/>
            <a:gdLst/>
            <a:ahLst/>
            <a:cxnLst/>
            <a:rect l="l" t="t" r="r" b="b"/>
            <a:pathLst>
              <a:path w="166370" h="118744">
                <a:moveTo>
                  <a:pt x="0" y="0"/>
                </a:moveTo>
                <a:lnTo>
                  <a:pt x="165899" y="118499"/>
                </a:lnTo>
              </a:path>
            </a:pathLst>
          </a:custGeom>
          <a:ln w="9524">
            <a:solidFill>
              <a:srgbClr val="FFFFFF"/>
            </a:solidFill>
          </a:ln>
        </p:spPr>
        <p:txBody>
          <a:bodyPr wrap="square" lIns="0" tIns="0" rIns="0" bIns="0" rtlCol="0"/>
          <a:lstStyle/>
          <a:p>
            <a:endParaRPr/>
          </a:p>
        </p:txBody>
      </p:sp>
      <p:sp>
        <p:nvSpPr>
          <p:cNvPr id="36" name="object 36"/>
          <p:cNvSpPr/>
          <p:nvPr/>
        </p:nvSpPr>
        <p:spPr>
          <a:xfrm>
            <a:off x="7765784" y="3017018"/>
            <a:ext cx="210185" cy="9525"/>
          </a:xfrm>
          <a:custGeom>
            <a:avLst/>
            <a:gdLst/>
            <a:ahLst/>
            <a:cxnLst/>
            <a:rect l="l" t="t" r="r" b="b"/>
            <a:pathLst>
              <a:path w="210184" h="9525">
                <a:moveTo>
                  <a:pt x="0" y="0"/>
                </a:moveTo>
                <a:lnTo>
                  <a:pt x="209999" y="8999"/>
                </a:lnTo>
              </a:path>
            </a:pathLst>
          </a:custGeom>
          <a:ln w="9524">
            <a:solidFill>
              <a:srgbClr val="FFFFFF"/>
            </a:solidFill>
          </a:ln>
        </p:spPr>
        <p:txBody>
          <a:bodyPr wrap="square" lIns="0" tIns="0" rIns="0" bIns="0" rtlCol="0"/>
          <a:lstStyle/>
          <a:p>
            <a:endParaRPr/>
          </a:p>
        </p:txBody>
      </p:sp>
      <p:sp>
        <p:nvSpPr>
          <p:cNvPr id="37" name="object 37"/>
          <p:cNvSpPr/>
          <p:nvPr/>
        </p:nvSpPr>
        <p:spPr>
          <a:xfrm>
            <a:off x="8090808" y="2918619"/>
            <a:ext cx="147320" cy="53340"/>
          </a:xfrm>
          <a:custGeom>
            <a:avLst/>
            <a:gdLst/>
            <a:ahLst/>
            <a:cxnLst/>
            <a:rect l="l" t="t" r="r" b="b"/>
            <a:pathLst>
              <a:path w="147320" h="53339">
                <a:moveTo>
                  <a:pt x="0" y="53099"/>
                </a:moveTo>
                <a:lnTo>
                  <a:pt x="147299" y="0"/>
                </a:lnTo>
              </a:path>
            </a:pathLst>
          </a:custGeom>
          <a:ln w="9524">
            <a:solidFill>
              <a:srgbClr val="FFFFFF"/>
            </a:solidFill>
          </a:ln>
        </p:spPr>
        <p:txBody>
          <a:bodyPr wrap="square" lIns="0" tIns="0" rIns="0" bIns="0" rtlCol="0"/>
          <a:lstStyle/>
          <a:p>
            <a:endParaRPr/>
          </a:p>
        </p:txBody>
      </p:sp>
      <p:sp>
        <p:nvSpPr>
          <p:cNvPr id="38" name="object 38"/>
          <p:cNvSpPr/>
          <p:nvPr/>
        </p:nvSpPr>
        <p:spPr>
          <a:xfrm>
            <a:off x="8316683" y="2664794"/>
            <a:ext cx="75565" cy="170180"/>
          </a:xfrm>
          <a:custGeom>
            <a:avLst/>
            <a:gdLst/>
            <a:ahLst/>
            <a:cxnLst/>
            <a:rect l="l" t="t" r="r" b="b"/>
            <a:pathLst>
              <a:path w="75565" h="170180">
                <a:moveTo>
                  <a:pt x="0" y="170099"/>
                </a:moveTo>
                <a:lnTo>
                  <a:pt x="75299" y="0"/>
                </a:lnTo>
              </a:path>
            </a:pathLst>
          </a:custGeom>
          <a:ln w="9524">
            <a:solidFill>
              <a:srgbClr val="FFFFFF"/>
            </a:solidFill>
          </a:ln>
        </p:spPr>
        <p:txBody>
          <a:bodyPr wrap="square" lIns="0" tIns="0" rIns="0" bIns="0" rtlCol="0"/>
          <a:lstStyle/>
          <a:p>
            <a:endParaRPr/>
          </a:p>
        </p:txBody>
      </p:sp>
      <p:sp>
        <p:nvSpPr>
          <p:cNvPr id="39" name="object 39"/>
          <p:cNvSpPr/>
          <p:nvPr/>
        </p:nvSpPr>
        <p:spPr>
          <a:xfrm>
            <a:off x="8335708" y="2384535"/>
            <a:ext cx="53975" cy="160020"/>
          </a:xfrm>
          <a:custGeom>
            <a:avLst/>
            <a:gdLst/>
            <a:ahLst/>
            <a:cxnLst/>
            <a:rect l="l" t="t" r="r" b="b"/>
            <a:pathLst>
              <a:path w="53975" h="160019">
                <a:moveTo>
                  <a:pt x="0" y="0"/>
                </a:moveTo>
                <a:lnTo>
                  <a:pt x="53399" y="159909"/>
                </a:lnTo>
              </a:path>
            </a:pathLst>
          </a:custGeom>
          <a:ln w="9524">
            <a:solidFill>
              <a:srgbClr val="FFFFFF"/>
            </a:solidFill>
          </a:ln>
        </p:spPr>
        <p:txBody>
          <a:bodyPr wrap="square" lIns="0" tIns="0" rIns="0" bIns="0" rtlCol="0"/>
          <a:lstStyle/>
          <a:p>
            <a:endParaRPr/>
          </a:p>
        </p:txBody>
      </p:sp>
      <p:sp>
        <p:nvSpPr>
          <p:cNvPr id="40" name="object 40"/>
          <p:cNvSpPr/>
          <p:nvPr/>
        </p:nvSpPr>
        <p:spPr>
          <a:xfrm>
            <a:off x="8093383" y="2097725"/>
            <a:ext cx="161925" cy="198120"/>
          </a:xfrm>
          <a:custGeom>
            <a:avLst/>
            <a:gdLst/>
            <a:ahLst/>
            <a:cxnLst/>
            <a:rect l="l" t="t" r="r" b="b"/>
            <a:pathLst>
              <a:path w="161925" h="198119">
                <a:moveTo>
                  <a:pt x="0" y="0"/>
                </a:moveTo>
                <a:lnTo>
                  <a:pt x="161699" y="197699"/>
                </a:lnTo>
              </a:path>
            </a:pathLst>
          </a:custGeom>
          <a:ln w="9524">
            <a:solidFill>
              <a:srgbClr val="FFFFFF"/>
            </a:solidFill>
          </a:ln>
        </p:spPr>
        <p:txBody>
          <a:bodyPr wrap="square" lIns="0" tIns="0" rIns="0" bIns="0" rtlCol="0"/>
          <a:lstStyle/>
          <a:p>
            <a:endParaRPr/>
          </a:p>
        </p:txBody>
      </p:sp>
      <p:sp>
        <p:nvSpPr>
          <p:cNvPr id="41" name="object 41"/>
          <p:cNvSpPr/>
          <p:nvPr/>
        </p:nvSpPr>
        <p:spPr>
          <a:xfrm>
            <a:off x="7483009" y="2106663"/>
            <a:ext cx="165735" cy="111125"/>
          </a:xfrm>
          <a:custGeom>
            <a:avLst/>
            <a:gdLst/>
            <a:ahLst/>
            <a:cxnLst/>
            <a:rect l="l" t="t" r="r" b="b"/>
            <a:pathLst>
              <a:path w="165734" h="111125">
                <a:moveTo>
                  <a:pt x="0" y="110999"/>
                </a:moveTo>
                <a:lnTo>
                  <a:pt x="165299" y="0"/>
                </a:lnTo>
              </a:path>
            </a:pathLst>
          </a:custGeom>
          <a:ln w="9524">
            <a:solidFill>
              <a:srgbClr val="FFFFFF"/>
            </a:solidFill>
          </a:ln>
        </p:spPr>
        <p:txBody>
          <a:bodyPr wrap="square" lIns="0" tIns="0" rIns="0" bIns="0" rtlCol="0"/>
          <a:lstStyle/>
          <a:p>
            <a:endParaRPr/>
          </a:p>
        </p:txBody>
      </p:sp>
      <p:sp>
        <p:nvSpPr>
          <p:cNvPr id="42" name="object 42"/>
          <p:cNvSpPr/>
          <p:nvPr/>
        </p:nvSpPr>
        <p:spPr>
          <a:xfrm>
            <a:off x="7763209" y="2052438"/>
            <a:ext cx="210185" cy="9525"/>
          </a:xfrm>
          <a:custGeom>
            <a:avLst/>
            <a:gdLst/>
            <a:ahLst/>
            <a:cxnLst/>
            <a:rect l="l" t="t" r="r" b="b"/>
            <a:pathLst>
              <a:path w="210184" h="9525">
                <a:moveTo>
                  <a:pt x="0" y="0"/>
                </a:moveTo>
                <a:lnTo>
                  <a:pt x="209999" y="8999"/>
                </a:lnTo>
              </a:path>
            </a:pathLst>
          </a:custGeom>
          <a:ln w="9524">
            <a:solidFill>
              <a:srgbClr val="FFFFFF"/>
            </a:solidFill>
          </a:ln>
        </p:spPr>
        <p:txBody>
          <a:bodyPr wrap="square" lIns="0" tIns="0" rIns="0" bIns="0" rtlCol="0"/>
          <a:lstStyle/>
          <a:p>
            <a:endParaRPr/>
          </a:p>
        </p:txBody>
      </p:sp>
      <p:sp>
        <p:nvSpPr>
          <p:cNvPr id="43" name="object 43"/>
          <p:cNvSpPr/>
          <p:nvPr/>
        </p:nvSpPr>
        <p:spPr>
          <a:xfrm>
            <a:off x="7506510" y="2257202"/>
            <a:ext cx="726440" cy="80010"/>
          </a:xfrm>
          <a:custGeom>
            <a:avLst/>
            <a:gdLst/>
            <a:ahLst/>
            <a:cxnLst/>
            <a:rect l="l" t="t" r="r" b="b"/>
            <a:pathLst>
              <a:path w="726440" h="80010">
                <a:moveTo>
                  <a:pt x="0" y="0"/>
                </a:moveTo>
                <a:lnTo>
                  <a:pt x="725998" y="79799"/>
                </a:lnTo>
              </a:path>
            </a:pathLst>
          </a:custGeom>
          <a:ln w="9524">
            <a:solidFill>
              <a:srgbClr val="FFFFFF"/>
            </a:solidFill>
          </a:ln>
        </p:spPr>
        <p:txBody>
          <a:bodyPr wrap="square" lIns="0" tIns="0" rIns="0" bIns="0" rtlCol="0"/>
          <a:lstStyle/>
          <a:p>
            <a:endParaRPr/>
          </a:p>
        </p:txBody>
      </p:sp>
      <p:sp>
        <p:nvSpPr>
          <p:cNvPr id="44" name="object 44"/>
          <p:cNvSpPr/>
          <p:nvPr/>
        </p:nvSpPr>
        <p:spPr>
          <a:xfrm>
            <a:off x="7403834" y="2539869"/>
            <a:ext cx="923925" cy="68580"/>
          </a:xfrm>
          <a:custGeom>
            <a:avLst/>
            <a:gdLst/>
            <a:ahLst/>
            <a:cxnLst/>
            <a:rect l="l" t="t" r="r" b="b"/>
            <a:pathLst>
              <a:path w="923925" h="68580">
                <a:moveTo>
                  <a:pt x="0" y="0"/>
                </a:moveTo>
                <a:lnTo>
                  <a:pt x="923698" y="68099"/>
                </a:lnTo>
              </a:path>
            </a:pathLst>
          </a:custGeom>
          <a:ln w="9524">
            <a:solidFill>
              <a:srgbClr val="FFFFFF"/>
            </a:solidFill>
          </a:ln>
        </p:spPr>
        <p:txBody>
          <a:bodyPr wrap="square" lIns="0" tIns="0" rIns="0" bIns="0" rtlCol="0"/>
          <a:lstStyle/>
          <a:p>
            <a:endParaRPr/>
          </a:p>
        </p:txBody>
      </p:sp>
      <p:sp>
        <p:nvSpPr>
          <p:cNvPr id="45" name="object 45"/>
          <p:cNvSpPr/>
          <p:nvPr/>
        </p:nvSpPr>
        <p:spPr>
          <a:xfrm>
            <a:off x="7384935" y="2097725"/>
            <a:ext cx="962660" cy="874394"/>
          </a:xfrm>
          <a:custGeom>
            <a:avLst/>
            <a:gdLst/>
            <a:ahLst/>
            <a:cxnLst/>
            <a:rect l="l" t="t" r="r" b="b"/>
            <a:pathLst>
              <a:path w="962659" h="874394">
                <a:moveTo>
                  <a:pt x="109274" y="680693"/>
                </a:moveTo>
                <a:lnTo>
                  <a:pt x="850573" y="775493"/>
                </a:lnTo>
              </a:path>
              <a:path w="962659" h="874394">
                <a:moveTo>
                  <a:pt x="299599" y="38397"/>
                </a:moveTo>
                <a:lnTo>
                  <a:pt x="293299" y="848393"/>
                </a:lnTo>
              </a:path>
              <a:path w="962659" h="874394">
                <a:moveTo>
                  <a:pt x="627198" y="38397"/>
                </a:moveTo>
                <a:lnTo>
                  <a:pt x="620898" y="848393"/>
                </a:lnTo>
              </a:path>
              <a:path w="962659" h="874394">
                <a:moveTo>
                  <a:pt x="904698" y="302186"/>
                </a:moveTo>
                <a:lnTo>
                  <a:pt x="883098" y="740793"/>
                </a:lnTo>
              </a:path>
              <a:path w="962659" h="874394">
                <a:moveTo>
                  <a:pt x="64874" y="224727"/>
                </a:moveTo>
                <a:lnTo>
                  <a:pt x="68174" y="658218"/>
                </a:lnTo>
              </a:path>
              <a:path w="962659" h="874394">
                <a:moveTo>
                  <a:pt x="107824" y="202882"/>
                </a:moveTo>
                <a:lnTo>
                  <a:pt x="850623" y="775568"/>
                </a:lnTo>
              </a:path>
              <a:path w="962659" h="874394">
                <a:moveTo>
                  <a:pt x="348274" y="34662"/>
                </a:moveTo>
                <a:lnTo>
                  <a:pt x="620973" y="848268"/>
                </a:lnTo>
              </a:path>
              <a:path w="962659" h="874394">
                <a:moveTo>
                  <a:pt x="627198" y="38397"/>
                </a:moveTo>
                <a:lnTo>
                  <a:pt x="341899" y="844493"/>
                </a:lnTo>
              </a:path>
              <a:path w="962659" h="874394">
                <a:moveTo>
                  <a:pt x="861973" y="282459"/>
                </a:moveTo>
                <a:lnTo>
                  <a:pt x="109274" y="680568"/>
                </a:lnTo>
              </a:path>
              <a:path w="962659" h="874394">
                <a:moveTo>
                  <a:pt x="942548" y="510293"/>
                </a:moveTo>
                <a:lnTo>
                  <a:pt x="107949" y="202792"/>
                </a:lnTo>
              </a:path>
              <a:path w="962659" h="874394">
                <a:moveTo>
                  <a:pt x="883098" y="740893"/>
                </a:moveTo>
                <a:lnTo>
                  <a:pt x="348199" y="34707"/>
                </a:lnTo>
              </a:path>
              <a:path w="962659" h="874394">
                <a:moveTo>
                  <a:pt x="669623" y="844618"/>
                </a:moveTo>
                <a:lnTo>
                  <a:pt x="861923" y="282416"/>
                </a:lnTo>
              </a:path>
              <a:path w="962659" h="874394">
                <a:moveTo>
                  <a:pt x="378274" y="873993"/>
                </a:moveTo>
                <a:lnTo>
                  <a:pt x="861873" y="282399"/>
                </a:lnTo>
              </a:path>
              <a:path w="962659" h="874394">
                <a:moveTo>
                  <a:pt x="378274" y="873993"/>
                </a:moveTo>
                <a:lnTo>
                  <a:pt x="962073" y="551793"/>
                </a:lnTo>
              </a:path>
              <a:path w="962659" h="874394">
                <a:moveTo>
                  <a:pt x="109274" y="680693"/>
                </a:moveTo>
                <a:lnTo>
                  <a:pt x="621073" y="848393"/>
                </a:lnTo>
              </a:path>
              <a:path w="962659" h="874394">
                <a:moveTo>
                  <a:pt x="99" y="483744"/>
                </a:moveTo>
                <a:lnTo>
                  <a:pt x="621098" y="848243"/>
                </a:lnTo>
              </a:path>
              <a:path w="962659" h="874394">
                <a:moveTo>
                  <a:pt x="99" y="483744"/>
                </a:moveTo>
                <a:lnTo>
                  <a:pt x="293499" y="848243"/>
                </a:lnTo>
              </a:path>
              <a:path w="962659" h="874394">
                <a:moveTo>
                  <a:pt x="18899" y="442144"/>
                </a:moveTo>
                <a:lnTo>
                  <a:pt x="299699" y="38342"/>
                </a:lnTo>
              </a:path>
              <a:path w="962659" h="874394">
                <a:moveTo>
                  <a:pt x="380849" y="0"/>
                </a:moveTo>
                <a:lnTo>
                  <a:pt x="847648" y="239099"/>
                </a:lnTo>
              </a:path>
              <a:path w="962659" h="874394">
                <a:moveTo>
                  <a:pt x="380849" y="0"/>
                </a:moveTo>
                <a:lnTo>
                  <a:pt x="959848" y="466794"/>
                </a:lnTo>
              </a:path>
              <a:path w="962659" h="874394">
                <a:moveTo>
                  <a:pt x="849898" y="180542"/>
                </a:moveTo>
                <a:lnTo>
                  <a:pt x="18899" y="442144"/>
                </a:lnTo>
              </a:path>
              <a:path w="962659" h="874394">
                <a:moveTo>
                  <a:pt x="850498" y="775568"/>
                </a:moveTo>
                <a:lnTo>
                  <a:pt x="0" y="483669"/>
                </a:lnTo>
              </a:path>
              <a:path w="962659" h="874394">
                <a:moveTo>
                  <a:pt x="883098" y="740893"/>
                </a:moveTo>
                <a:lnTo>
                  <a:pt x="675798" y="34707"/>
                </a:lnTo>
              </a:path>
              <a:path w="962659" h="874394">
                <a:moveTo>
                  <a:pt x="120449" y="724743"/>
                </a:moveTo>
                <a:lnTo>
                  <a:pt x="961948" y="551943"/>
                </a:lnTo>
              </a:path>
              <a:path w="962659" h="874394">
                <a:moveTo>
                  <a:pt x="669623" y="844618"/>
                </a:moveTo>
                <a:lnTo>
                  <a:pt x="962123" y="551818"/>
                </a:lnTo>
              </a:path>
              <a:path w="962659" h="874394">
                <a:moveTo>
                  <a:pt x="620973" y="848343"/>
                </a:moveTo>
                <a:lnTo>
                  <a:pt x="107974" y="202749"/>
                </a:lnTo>
              </a:path>
              <a:path w="962659" h="874394">
                <a:moveTo>
                  <a:pt x="378274" y="873993"/>
                </a:moveTo>
                <a:lnTo>
                  <a:pt x="853173" y="820893"/>
                </a:lnTo>
              </a:path>
              <a:path w="962659" h="874394">
                <a:moveTo>
                  <a:pt x="121574" y="159477"/>
                </a:moveTo>
                <a:lnTo>
                  <a:pt x="591073" y="8877"/>
                </a:lnTo>
              </a:path>
              <a:path w="962659" h="874394">
                <a:moveTo>
                  <a:pt x="675873" y="34662"/>
                </a:moveTo>
                <a:lnTo>
                  <a:pt x="959973" y="466669"/>
                </a:lnTo>
              </a:path>
              <a:path w="962659" h="874394">
                <a:moveTo>
                  <a:pt x="627198" y="38397"/>
                </a:moveTo>
                <a:lnTo>
                  <a:pt x="18799" y="442194"/>
                </a:lnTo>
              </a:path>
            </a:pathLst>
          </a:custGeom>
          <a:ln w="9524">
            <a:solidFill>
              <a:srgbClr val="FFFFFF"/>
            </a:solidFill>
          </a:ln>
        </p:spPr>
        <p:txBody>
          <a:bodyPr wrap="square" lIns="0" tIns="0" rIns="0" bIns="0" rtlCol="0"/>
          <a:lstStyle/>
          <a:p>
            <a:endParaRPr/>
          </a:p>
        </p:txBody>
      </p:sp>
      <p:sp>
        <p:nvSpPr>
          <p:cNvPr id="46" name="object 46"/>
          <p:cNvSpPr txBox="1"/>
          <p:nvPr/>
        </p:nvSpPr>
        <p:spPr>
          <a:xfrm>
            <a:off x="2911764" y="3282569"/>
            <a:ext cx="5140325" cy="360680"/>
          </a:xfrm>
          <a:prstGeom prst="rect">
            <a:avLst/>
          </a:prstGeom>
        </p:spPr>
        <p:txBody>
          <a:bodyPr vert="horz" wrap="square" lIns="0" tIns="12700" rIns="0" bIns="0" rtlCol="0">
            <a:spAutoFit/>
          </a:bodyPr>
          <a:lstStyle/>
          <a:p>
            <a:pPr marL="12700">
              <a:lnSpc>
                <a:spcPct val="100000"/>
              </a:lnSpc>
              <a:spcBef>
                <a:spcPts val="100"/>
              </a:spcBef>
              <a:tabLst>
                <a:tab pos="1391285" algn="l"/>
                <a:tab pos="2994660" algn="l"/>
                <a:tab pos="3846829" algn="l"/>
                <a:tab pos="4816475" algn="l"/>
              </a:tabLst>
            </a:pPr>
            <a:r>
              <a:rPr sz="2200" b="1" spc="-395" dirty="0">
                <a:solidFill>
                  <a:srgbClr val="FFFFFF"/>
                </a:solidFill>
                <a:latin typeface="Verdana"/>
                <a:cs typeface="Verdana"/>
              </a:rPr>
              <a:t>1</a:t>
            </a:r>
            <a:r>
              <a:rPr sz="2200" b="1" dirty="0">
                <a:solidFill>
                  <a:srgbClr val="FFFFFF"/>
                </a:solidFill>
                <a:latin typeface="Verdana"/>
                <a:cs typeface="Verdana"/>
              </a:rPr>
              <a:t>	</a:t>
            </a:r>
            <a:r>
              <a:rPr sz="2200" b="1" spc="-395" dirty="0">
                <a:solidFill>
                  <a:srgbClr val="FFFFFF"/>
                </a:solidFill>
                <a:latin typeface="Verdana"/>
                <a:cs typeface="Verdana"/>
              </a:rPr>
              <a:t>3</a:t>
            </a:r>
            <a:r>
              <a:rPr sz="2200" b="1" dirty="0">
                <a:solidFill>
                  <a:srgbClr val="FFFFFF"/>
                </a:solidFill>
                <a:latin typeface="Verdana"/>
                <a:cs typeface="Verdana"/>
              </a:rPr>
              <a:t>	</a:t>
            </a:r>
            <a:r>
              <a:rPr sz="2200" b="1" spc="-395" dirty="0">
                <a:solidFill>
                  <a:srgbClr val="FFFFFF"/>
                </a:solidFill>
                <a:latin typeface="Verdana"/>
                <a:cs typeface="Verdana"/>
              </a:rPr>
              <a:t>6</a:t>
            </a:r>
            <a:r>
              <a:rPr sz="2200" b="1" dirty="0">
                <a:solidFill>
                  <a:srgbClr val="FFFFFF"/>
                </a:solidFill>
                <a:latin typeface="Verdana"/>
                <a:cs typeface="Verdana"/>
              </a:rPr>
              <a:t>	</a:t>
            </a:r>
            <a:r>
              <a:rPr sz="2200" b="1" spc="-20" dirty="0">
                <a:solidFill>
                  <a:srgbClr val="FFFFFF"/>
                </a:solidFill>
                <a:latin typeface="Verdana"/>
                <a:cs typeface="Verdana"/>
              </a:rPr>
              <a:t>....</a:t>
            </a:r>
            <a:r>
              <a:rPr sz="2200" b="1" dirty="0">
                <a:solidFill>
                  <a:srgbClr val="FFFFFF"/>
                </a:solidFill>
                <a:latin typeface="Verdana"/>
                <a:cs typeface="Verdana"/>
              </a:rPr>
              <a:t>	</a:t>
            </a:r>
            <a:r>
              <a:rPr sz="2200" b="1" spc="-375" dirty="0">
                <a:solidFill>
                  <a:srgbClr val="FFFFFF"/>
                </a:solidFill>
                <a:latin typeface="Verdana"/>
                <a:cs typeface="Verdana"/>
              </a:rPr>
              <a:t>28</a:t>
            </a:r>
            <a:endParaRPr sz="2200">
              <a:latin typeface="Verdana"/>
              <a:cs typeface="Verdana"/>
            </a:endParaRPr>
          </a:p>
        </p:txBody>
      </p:sp>
      <p:sp>
        <p:nvSpPr>
          <p:cNvPr id="47" name="object 47"/>
          <p:cNvSpPr txBox="1"/>
          <p:nvPr/>
        </p:nvSpPr>
        <p:spPr>
          <a:xfrm>
            <a:off x="6668796" y="1421473"/>
            <a:ext cx="335280" cy="360680"/>
          </a:xfrm>
          <a:prstGeom prst="rect">
            <a:avLst/>
          </a:prstGeom>
        </p:spPr>
        <p:txBody>
          <a:bodyPr vert="horz" wrap="square" lIns="0" tIns="12700" rIns="0" bIns="0" rtlCol="0">
            <a:spAutoFit/>
          </a:bodyPr>
          <a:lstStyle/>
          <a:p>
            <a:pPr marL="12700">
              <a:lnSpc>
                <a:spcPct val="100000"/>
              </a:lnSpc>
              <a:spcBef>
                <a:spcPts val="100"/>
              </a:spcBef>
            </a:pPr>
            <a:r>
              <a:rPr sz="2200" b="1" spc="-185" dirty="0">
                <a:solidFill>
                  <a:srgbClr val="FFCA3A"/>
                </a:solidFill>
                <a:latin typeface="Verdana"/>
                <a:cs typeface="Verdana"/>
              </a:rPr>
              <a:t>....</a:t>
            </a:r>
            <a:endParaRPr sz="2200">
              <a:latin typeface="Verdana"/>
              <a:cs typeface="Verdana"/>
            </a:endParaRPr>
          </a:p>
        </p:txBody>
      </p:sp>
      <p:sp>
        <p:nvSpPr>
          <p:cNvPr id="48" name="object 48"/>
          <p:cNvSpPr txBox="1"/>
          <p:nvPr/>
        </p:nvSpPr>
        <p:spPr>
          <a:xfrm>
            <a:off x="7793329" y="1421473"/>
            <a:ext cx="180975" cy="360680"/>
          </a:xfrm>
          <a:prstGeom prst="rect">
            <a:avLst/>
          </a:prstGeom>
        </p:spPr>
        <p:txBody>
          <a:bodyPr vert="horz" wrap="square" lIns="0" tIns="12700" rIns="0" bIns="0" rtlCol="0">
            <a:spAutoFit/>
          </a:bodyPr>
          <a:lstStyle/>
          <a:p>
            <a:pPr marL="12700">
              <a:lnSpc>
                <a:spcPct val="100000"/>
              </a:lnSpc>
              <a:spcBef>
                <a:spcPts val="100"/>
              </a:spcBef>
            </a:pPr>
            <a:r>
              <a:rPr sz="2200" b="1" spc="-395" dirty="0">
                <a:solidFill>
                  <a:srgbClr val="FFCA3A"/>
                </a:solidFill>
                <a:latin typeface="Verdana"/>
                <a:cs typeface="Verdana"/>
              </a:rPr>
              <a:t>8</a:t>
            </a:r>
            <a:endParaRPr sz="2200">
              <a:latin typeface="Verdana"/>
              <a:cs typeface="Verdana"/>
            </a:endParaRPr>
          </a:p>
        </p:txBody>
      </p:sp>
      <p:sp>
        <p:nvSpPr>
          <p:cNvPr id="49" name="object 49"/>
          <p:cNvSpPr txBox="1"/>
          <p:nvPr/>
        </p:nvSpPr>
        <p:spPr>
          <a:xfrm>
            <a:off x="320586" y="1374037"/>
            <a:ext cx="2279271" cy="452047"/>
          </a:xfrm>
          <a:prstGeom prst="rect">
            <a:avLst/>
          </a:prstGeom>
        </p:spPr>
        <p:txBody>
          <a:bodyPr vert="horz" wrap="square" lIns="0" tIns="13335" rIns="0" bIns="0" rtlCol="0">
            <a:spAutoFit/>
          </a:bodyPr>
          <a:lstStyle/>
          <a:p>
            <a:pPr marL="12700">
              <a:lnSpc>
                <a:spcPct val="100000"/>
              </a:lnSpc>
              <a:spcBef>
                <a:spcPts val="105"/>
              </a:spcBef>
            </a:pPr>
            <a:r>
              <a:rPr sz="2850" i="1" spc="-445" dirty="0">
                <a:solidFill>
                  <a:srgbClr val="FFCA3A"/>
                </a:solidFill>
                <a:latin typeface="FreeSans"/>
                <a:cs typeface="FreeSans"/>
              </a:rPr>
              <a:t>#</a:t>
            </a:r>
            <a:r>
              <a:rPr sz="2850" i="1" spc="-345" dirty="0">
                <a:solidFill>
                  <a:srgbClr val="FFCA3A"/>
                </a:solidFill>
                <a:latin typeface="FreeSans"/>
                <a:cs typeface="FreeSans"/>
              </a:rPr>
              <a:t> </a:t>
            </a:r>
            <a:r>
              <a:rPr lang="vi-VN" sz="2850" i="1" spc="-345" dirty="0">
                <a:solidFill>
                  <a:srgbClr val="FFCA3A"/>
                </a:solidFill>
                <a:latin typeface="FreeSans"/>
                <a:cs typeface="FreeSans"/>
              </a:rPr>
              <a:t>NGƯỜI THAM GIA</a:t>
            </a:r>
            <a:endParaRPr sz="2850" dirty="0">
              <a:latin typeface="FreeSans"/>
              <a:cs typeface="FreeSans"/>
            </a:endParaRPr>
          </a:p>
        </p:txBody>
      </p:sp>
      <p:sp>
        <p:nvSpPr>
          <p:cNvPr id="50" name="object 50"/>
          <p:cNvSpPr txBox="1"/>
          <p:nvPr/>
        </p:nvSpPr>
        <p:spPr>
          <a:xfrm>
            <a:off x="228600" y="2858332"/>
            <a:ext cx="2019953" cy="906017"/>
          </a:xfrm>
          <a:prstGeom prst="rect">
            <a:avLst/>
          </a:prstGeom>
        </p:spPr>
        <p:txBody>
          <a:bodyPr vert="horz" wrap="square" lIns="0" tIns="33655" rIns="0" bIns="0" rtlCol="0">
            <a:spAutoFit/>
          </a:bodyPr>
          <a:lstStyle/>
          <a:p>
            <a:pPr marL="12700" marR="5080" indent="117475">
              <a:lnSpc>
                <a:spcPts val="3360"/>
              </a:lnSpc>
              <a:spcBef>
                <a:spcPts val="265"/>
              </a:spcBef>
            </a:pPr>
            <a:r>
              <a:rPr sz="2850" i="1" spc="-445" dirty="0">
                <a:solidFill>
                  <a:srgbClr val="FFFFFF"/>
                </a:solidFill>
                <a:latin typeface="FreeSans"/>
                <a:cs typeface="FreeSans"/>
              </a:rPr>
              <a:t>#</a:t>
            </a:r>
            <a:r>
              <a:rPr sz="2850" i="1" spc="-345" dirty="0">
                <a:solidFill>
                  <a:srgbClr val="FFFFFF"/>
                </a:solidFill>
                <a:latin typeface="FreeSans"/>
                <a:cs typeface="FreeSans"/>
              </a:rPr>
              <a:t> </a:t>
            </a:r>
            <a:r>
              <a:rPr lang="vi-VN" sz="2850" i="1" spc="-345" dirty="0">
                <a:solidFill>
                  <a:srgbClr val="FFFFFF"/>
                </a:solidFill>
                <a:latin typeface="FreeSans"/>
                <a:cs typeface="FreeSans"/>
              </a:rPr>
              <a:t>KHẢ NĂNG</a:t>
            </a:r>
            <a:br>
              <a:rPr lang="vi-VN" sz="2850" i="1" spc="-345" dirty="0">
                <a:solidFill>
                  <a:srgbClr val="FFFFFF"/>
                </a:solidFill>
                <a:latin typeface="FreeSans"/>
                <a:cs typeface="FreeSans"/>
              </a:rPr>
            </a:br>
            <a:r>
              <a:rPr lang="vi-VN" sz="2850" i="1" spc="-345" dirty="0">
                <a:solidFill>
                  <a:srgbClr val="FFFFFF"/>
                </a:solidFill>
                <a:latin typeface="FreeSans"/>
                <a:cs typeface="FreeSans"/>
              </a:rPr>
              <a:t>      KẾT NỐI</a:t>
            </a:r>
            <a:endParaRPr sz="2850" spc="-150" dirty="0">
              <a:latin typeface="FreeSans"/>
              <a:cs typeface="FreeSans"/>
            </a:endParaRPr>
          </a:p>
        </p:txBody>
      </p:sp>
      <p:sp>
        <p:nvSpPr>
          <p:cNvPr id="51" name="object 51"/>
          <p:cNvSpPr txBox="1">
            <a:spLocks noGrp="1"/>
          </p:cNvSpPr>
          <p:nvPr>
            <p:ph type="title"/>
          </p:nvPr>
        </p:nvSpPr>
        <p:spPr>
          <a:xfrm>
            <a:off x="320586" y="54383"/>
            <a:ext cx="8617759" cy="843821"/>
          </a:xfrm>
          <a:prstGeom prst="rect">
            <a:avLst/>
          </a:prstGeom>
        </p:spPr>
        <p:txBody>
          <a:bodyPr vert="horz" wrap="square" lIns="0" tIns="12700" rIns="0" bIns="0" rtlCol="0">
            <a:spAutoFit/>
          </a:bodyPr>
          <a:lstStyle/>
          <a:p>
            <a:pPr marL="12700">
              <a:lnSpc>
                <a:spcPct val="100000"/>
              </a:lnSpc>
              <a:spcBef>
                <a:spcPts val="100"/>
              </a:spcBef>
            </a:pPr>
            <a:r>
              <a:rPr lang="vi-VN" sz="5400" spc="-300" dirty="0"/>
              <a:t>HIỆU ỨNG MẠNG LƯỚI (LAN TỎA)</a:t>
            </a:r>
            <a:endParaRPr sz="5400" spc="-300" dirty="0"/>
          </a:p>
        </p:txBody>
      </p:sp>
      <p:sp>
        <p:nvSpPr>
          <p:cNvPr id="52" name="object 52"/>
          <p:cNvSpPr txBox="1"/>
          <p:nvPr/>
        </p:nvSpPr>
        <p:spPr>
          <a:xfrm>
            <a:off x="2911764" y="818339"/>
            <a:ext cx="3086100" cy="963930"/>
          </a:xfrm>
          <a:prstGeom prst="rect">
            <a:avLst/>
          </a:prstGeom>
        </p:spPr>
        <p:txBody>
          <a:bodyPr vert="horz" wrap="square" lIns="0" tIns="12700" rIns="0" bIns="0" rtlCol="0">
            <a:spAutoFit/>
          </a:bodyPr>
          <a:lstStyle/>
          <a:p>
            <a:pPr marL="795655">
              <a:lnSpc>
                <a:spcPct val="100000"/>
              </a:lnSpc>
              <a:spcBef>
                <a:spcPts val="100"/>
              </a:spcBef>
            </a:pPr>
            <a:r>
              <a:rPr sz="2400" spc="-150" dirty="0">
                <a:solidFill>
                  <a:srgbClr val="FFFFFF"/>
                </a:solidFill>
                <a:latin typeface="FreeSans"/>
                <a:cs typeface="FreeSans"/>
              </a:rPr>
              <a:t>(</a:t>
            </a:r>
            <a:r>
              <a:rPr lang="vi-VN" sz="2400" spc="-150" dirty="0">
                <a:solidFill>
                  <a:srgbClr val="FFFFFF"/>
                </a:solidFill>
                <a:latin typeface="FreeSans"/>
                <a:cs typeface="FreeSans"/>
              </a:rPr>
              <a:t>LUẬT </a:t>
            </a:r>
            <a:r>
              <a:rPr sz="2400" spc="-150" dirty="0">
                <a:solidFill>
                  <a:srgbClr val="FFFFFF"/>
                </a:solidFill>
                <a:latin typeface="FreeSans"/>
                <a:cs typeface="FreeSans"/>
              </a:rPr>
              <a:t>METCALFE)</a:t>
            </a:r>
            <a:endParaRPr sz="2400" spc="-150" dirty="0">
              <a:latin typeface="FreeSans"/>
              <a:cs typeface="FreeSans"/>
            </a:endParaRPr>
          </a:p>
          <a:p>
            <a:pPr marL="12700">
              <a:lnSpc>
                <a:spcPct val="100000"/>
              </a:lnSpc>
              <a:spcBef>
                <a:spcPts val="1870"/>
              </a:spcBef>
              <a:tabLst>
                <a:tab pos="1320800" algn="l"/>
                <a:tab pos="2917190" algn="l"/>
              </a:tabLst>
            </a:pPr>
            <a:r>
              <a:rPr sz="2200" b="1" spc="-395" dirty="0">
                <a:solidFill>
                  <a:srgbClr val="FFCA3A"/>
                </a:solidFill>
                <a:latin typeface="Verdana"/>
                <a:cs typeface="Verdana"/>
              </a:rPr>
              <a:t>2</a:t>
            </a:r>
            <a:r>
              <a:rPr sz="2200" b="1" dirty="0">
                <a:solidFill>
                  <a:srgbClr val="FFCA3A"/>
                </a:solidFill>
                <a:latin typeface="Verdana"/>
                <a:cs typeface="Verdana"/>
              </a:rPr>
              <a:t>	</a:t>
            </a:r>
            <a:r>
              <a:rPr sz="2200" b="1" spc="-395" dirty="0">
                <a:solidFill>
                  <a:srgbClr val="FFCA3A"/>
                </a:solidFill>
                <a:latin typeface="Verdana"/>
                <a:cs typeface="Verdana"/>
              </a:rPr>
              <a:t>3</a:t>
            </a:r>
            <a:r>
              <a:rPr sz="2200" b="1" dirty="0">
                <a:solidFill>
                  <a:srgbClr val="FFCA3A"/>
                </a:solidFill>
                <a:latin typeface="Verdana"/>
                <a:cs typeface="Verdana"/>
              </a:rPr>
              <a:t>	</a:t>
            </a:r>
            <a:r>
              <a:rPr sz="2200" b="1" spc="-395" dirty="0">
                <a:solidFill>
                  <a:srgbClr val="FFCA3A"/>
                </a:solidFill>
                <a:latin typeface="Verdana"/>
                <a:cs typeface="Verdana"/>
              </a:rPr>
              <a:t>4</a:t>
            </a:r>
            <a:endParaRPr sz="2200" dirty="0">
              <a:latin typeface="Verdana"/>
              <a:cs typeface="Verdana"/>
            </a:endParaRPr>
          </a:p>
        </p:txBody>
      </p:sp>
      <p:sp>
        <p:nvSpPr>
          <p:cNvPr id="53" name="object 53"/>
          <p:cNvSpPr txBox="1"/>
          <p:nvPr/>
        </p:nvSpPr>
        <p:spPr>
          <a:xfrm>
            <a:off x="667720" y="4085597"/>
            <a:ext cx="7800975" cy="885371"/>
          </a:xfrm>
          <a:prstGeom prst="rect">
            <a:avLst/>
          </a:prstGeom>
        </p:spPr>
        <p:txBody>
          <a:bodyPr vert="horz" wrap="square" lIns="0" tIns="12700" rIns="0" bIns="0" rtlCol="0">
            <a:spAutoFit/>
          </a:bodyPr>
          <a:lstStyle/>
          <a:p>
            <a:pPr marL="12700" marR="5080" algn="just">
              <a:lnSpc>
                <a:spcPct val="114999"/>
              </a:lnSpc>
              <a:spcBef>
                <a:spcPts val="100"/>
              </a:spcBef>
            </a:pPr>
            <a:r>
              <a:rPr lang="vi-VN" sz="1700" spc="-140" dirty="0">
                <a:solidFill>
                  <a:srgbClr val="E6E8E9"/>
                </a:solidFill>
                <a:latin typeface="Verdana"/>
                <a:cs typeface="Verdana"/>
              </a:rPr>
              <a:t>Các mạng lưới phát triển vượt trội trong một hoặc nhiều mảng như đã đề cập trước đó, sẽ lan tỏa: sự tăng trưởng phi mã, theo cấp số nhân do sự gia nhập của người dùng mới</a:t>
            </a:r>
            <a:r>
              <a:rPr sz="1700" spc="-10" dirty="0">
                <a:solidFill>
                  <a:srgbClr val="E6E8E9"/>
                </a:solidFill>
                <a:latin typeface="Verdana"/>
                <a:cs typeface="Verdana"/>
              </a:rPr>
              <a:t>.</a:t>
            </a:r>
            <a:endParaRPr sz="1700" dirty="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967742"/>
            <a:ext cx="5029200" cy="1475212"/>
          </a:xfrm>
          <a:prstGeom prst="rect">
            <a:avLst/>
          </a:prstGeom>
        </p:spPr>
        <p:txBody>
          <a:bodyPr vert="horz" wrap="square" lIns="0" tIns="181610" rIns="0" bIns="0" rtlCol="0">
            <a:spAutoFit/>
          </a:bodyPr>
          <a:lstStyle/>
          <a:p>
            <a:pPr algn="ctr">
              <a:lnSpc>
                <a:spcPct val="100000"/>
              </a:lnSpc>
              <a:spcBef>
                <a:spcPts val="1430"/>
              </a:spcBef>
            </a:pPr>
            <a:r>
              <a:rPr sz="2400" i="1" spc="-125" dirty="0">
                <a:latin typeface="Verdana"/>
                <a:cs typeface="Verdana"/>
              </a:rPr>
              <a:t>"</a:t>
            </a:r>
            <a:r>
              <a:rPr lang="vi-VN" sz="2400" i="1" spc="-125" dirty="0">
                <a:latin typeface="Verdana"/>
                <a:cs typeface="Verdana"/>
              </a:rPr>
              <a:t>Thanh toán là 1 mạng lưới</a:t>
            </a:r>
            <a:r>
              <a:rPr sz="2400" i="1" spc="-70" dirty="0">
                <a:latin typeface="Verdana"/>
                <a:cs typeface="Verdana"/>
              </a:rPr>
              <a:t>.</a:t>
            </a:r>
            <a:endParaRPr sz="2400" dirty="0">
              <a:latin typeface="Verdana"/>
              <a:cs typeface="Verdana"/>
            </a:endParaRPr>
          </a:p>
          <a:p>
            <a:pPr marL="12700" marR="5080" algn="ctr">
              <a:lnSpc>
                <a:spcPct val="114999"/>
              </a:lnSpc>
              <a:spcBef>
                <a:spcPts val="900"/>
              </a:spcBef>
            </a:pPr>
            <a:r>
              <a:rPr lang="vi-VN" sz="2400" i="1" spc="-170" dirty="0">
                <a:latin typeface="Verdana"/>
                <a:cs typeface="Verdana"/>
              </a:rPr>
              <a:t>Một số mạng lưới là đơn nhất</a:t>
            </a:r>
            <a:r>
              <a:rPr sz="2400" i="1" spc="-170" dirty="0">
                <a:latin typeface="Verdana"/>
                <a:cs typeface="Verdana"/>
              </a:rPr>
              <a:t>, </a:t>
            </a:r>
            <a:br>
              <a:rPr lang="vi-VN" sz="2400" i="1" spc="-170" dirty="0">
                <a:latin typeface="Verdana"/>
                <a:cs typeface="Verdana"/>
              </a:rPr>
            </a:br>
            <a:r>
              <a:rPr lang="vi-VN" sz="2400" i="1" spc="-170" dirty="0">
                <a:latin typeface="Verdana"/>
                <a:cs typeface="Verdana"/>
              </a:rPr>
              <a:t>nghĩa là người thắng làm vua</a:t>
            </a:r>
            <a:r>
              <a:rPr sz="2400" i="1" spc="-20" dirty="0">
                <a:latin typeface="Verdana"/>
                <a:cs typeface="Verdana"/>
              </a:rPr>
              <a:t>.</a:t>
            </a:r>
            <a:endParaRPr sz="2400" dirty="0">
              <a:latin typeface="Verdana"/>
              <a:cs typeface="Verdana"/>
            </a:endParaRPr>
          </a:p>
        </p:txBody>
      </p:sp>
      <p:sp>
        <p:nvSpPr>
          <p:cNvPr id="3" name="object 3"/>
          <p:cNvSpPr txBox="1"/>
          <p:nvPr/>
        </p:nvSpPr>
        <p:spPr>
          <a:xfrm>
            <a:off x="2809457" y="2510566"/>
            <a:ext cx="619544" cy="365760"/>
          </a:xfrm>
          <a:prstGeom prst="rect">
            <a:avLst/>
          </a:prstGeom>
          <a:solidFill>
            <a:srgbClr val="000000"/>
          </a:solidFill>
        </p:spPr>
        <p:txBody>
          <a:bodyPr vert="horz" wrap="square" lIns="0" tIns="0" rIns="0" bIns="0" rtlCol="0">
            <a:spAutoFit/>
          </a:bodyPr>
          <a:lstStyle/>
          <a:p>
            <a:pPr>
              <a:lnSpc>
                <a:spcPts val="2785"/>
              </a:lnSpc>
            </a:pPr>
            <a:r>
              <a:rPr lang="vi-VN" sz="2400" i="1" spc="-130" dirty="0">
                <a:solidFill>
                  <a:srgbClr val="FFFFFF"/>
                </a:solidFill>
                <a:latin typeface="Verdana"/>
                <a:cs typeface="Verdana"/>
              </a:rPr>
              <a:t>Tiền</a:t>
            </a:r>
            <a:endParaRPr sz="2400" dirty="0">
              <a:latin typeface="Verdana"/>
              <a:cs typeface="Verdana"/>
            </a:endParaRPr>
          </a:p>
        </p:txBody>
      </p:sp>
      <p:sp>
        <p:nvSpPr>
          <p:cNvPr id="4" name="object 4"/>
          <p:cNvSpPr txBox="1"/>
          <p:nvPr/>
        </p:nvSpPr>
        <p:spPr>
          <a:xfrm>
            <a:off x="3429001" y="2331946"/>
            <a:ext cx="3971165" cy="1088760"/>
          </a:xfrm>
          <a:prstGeom prst="rect">
            <a:avLst/>
          </a:prstGeom>
        </p:spPr>
        <p:txBody>
          <a:bodyPr vert="horz" wrap="square" lIns="0" tIns="181610" rIns="0" bIns="0" rtlCol="0">
            <a:spAutoFit/>
          </a:bodyPr>
          <a:lstStyle/>
          <a:p>
            <a:pPr marL="12700">
              <a:lnSpc>
                <a:spcPct val="100000"/>
              </a:lnSpc>
              <a:spcBef>
                <a:spcPts val="1430"/>
              </a:spcBef>
            </a:pPr>
            <a:r>
              <a:rPr lang="vi-VN" sz="2400" i="1" spc="-170" dirty="0">
                <a:latin typeface="Verdana"/>
                <a:cs typeface="Verdana"/>
              </a:rPr>
              <a:t>là một mạng lưới như vậy</a:t>
            </a:r>
            <a:r>
              <a:rPr sz="2400" i="1" spc="-170" dirty="0">
                <a:latin typeface="Verdana"/>
                <a:cs typeface="Verdana"/>
              </a:rPr>
              <a:t>."</a:t>
            </a:r>
            <a:endParaRPr sz="2400" dirty="0">
              <a:latin typeface="Verdana"/>
              <a:cs typeface="Verdana"/>
            </a:endParaRPr>
          </a:p>
          <a:p>
            <a:pPr marL="357505">
              <a:lnSpc>
                <a:spcPct val="100000"/>
              </a:lnSpc>
              <a:spcBef>
                <a:spcPts val="1330"/>
              </a:spcBef>
            </a:pPr>
            <a:r>
              <a:rPr sz="2400" dirty="0">
                <a:latin typeface="Verdana"/>
                <a:cs typeface="Verdana"/>
              </a:rPr>
              <a:t>—</a:t>
            </a:r>
            <a:r>
              <a:rPr sz="2400" b="1" spc="-20" dirty="0">
                <a:latin typeface="Verdana"/>
                <a:cs typeface="Verdana"/>
              </a:rPr>
              <a:t>Gigi</a:t>
            </a:r>
            <a:endParaRPr sz="2400" dirty="0">
              <a:latin typeface="Verdana"/>
              <a:cs typeface="Verdana"/>
            </a:endParaRPr>
          </a:p>
        </p:txBody>
      </p:sp>
      <p:grpSp>
        <p:nvGrpSpPr>
          <p:cNvPr id="5" name="object 5"/>
          <p:cNvGrpSpPr/>
          <p:nvPr/>
        </p:nvGrpSpPr>
        <p:grpSpPr>
          <a:xfrm>
            <a:off x="-9524" y="456817"/>
            <a:ext cx="2649855" cy="4175760"/>
            <a:chOff x="-9524" y="456817"/>
            <a:chExt cx="2649855" cy="4175760"/>
          </a:xfrm>
        </p:grpSpPr>
        <p:sp>
          <p:nvSpPr>
            <p:cNvPr id="6" name="object 6"/>
            <p:cNvSpPr/>
            <p:nvPr/>
          </p:nvSpPr>
          <p:spPr>
            <a:xfrm>
              <a:off x="0" y="466342"/>
              <a:ext cx="2630805" cy="2218055"/>
            </a:xfrm>
            <a:custGeom>
              <a:avLst/>
              <a:gdLst/>
              <a:ahLst/>
              <a:cxnLst/>
              <a:rect l="l" t="t" r="r" b="b"/>
              <a:pathLst>
                <a:path w="2630805" h="2218055">
                  <a:moveTo>
                    <a:pt x="0" y="0"/>
                  </a:moveTo>
                  <a:lnTo>
                    <a:pt x="42197" y="6157"/>
                  </a:lnTo>
                  <a:lnTo>
                    <a:pt x="88906" y="15025"/>
                  </a:lnTo>
                  <a:lnTo>
                    <a:pt x="134472" y="25720"/>
                  </a:lnTo>
                  <a:lnTo>
                    <a:pt x="178928" y="38191"/>
                  </a:lnTo>
                  <a:lnTo>
                    <a:pt x="222306" y="52384"/>
                  </a:lnTo>
                  <a:lnTo>
                    <a:pt x="264639" y="68248"/>
                  </a:lnTo>
                  <a:lnTo>
                    <a:pt x="305959" y="85731"/>
                  </a:lnTo>
                  <a:lnTo>
                    <a:pt x="346300" y="104781"/>
                  </a:lnTo>
                  <a:lnTo>
                    <a:pt x="385694" y="125344"/>
                  </a:lnTo>
                  <a:lnTo>
                    <a:pt x="424173" y="147370"/>
                  </a:lnTo>
                  <a:lnTo>
                    <a:pt x="461770" y="170805"/>
                  </a:lnTo>
                  <a:lnTo>
                    <a:pt x="498518" y="195598"/>
                  </a:lnTo>
                  <a:lnTo>
                    <a:pt x="534449" y="221697"/>
                  </a:lnTo>
                  <a:lnTo>
                    <a:pt x="569597" y="249048"/>
                  </a:lnTo>
                  <a:lnTo>
                    <a:pt x="603994" y="277600"/>
                  </a:lnTo>
                  <a:lnTo>
                    <a:pt x="637672" y="307301"/>
                  </a:lnTo>
                  <a:lnTo>
                    <a:pt x="670664" y="338099"/>
                  </a:lnTo>
                  <a:lnTo>
                    <a:pt x="703003" y="369941"/>
                  </a:lnTo>
                  <a:lnTo>
                    <a:pt x="734721" y="402775"/>
                  </a:lnTo>
                  <a:lnTo>
                    <a:pt x="765852" y="436548"/>
                  </a:lnTo>
                  <a:lnTo>
                    <a:pt x="796427" y="471210"/>
                  </a:lnTo>
                  <a:lnTo>
                    <a:pt x="826480" y="506706"/>
                  </a:lnTo>
                  <a:lnTo>
                    <a:pt x="856042" y="542986"/>
                  </a:lnTo>
                  <a:lnTo>
                    <a:pt x="885148" y="579997"/>
                  </a:lnTo>
                  <a:lnTo>
                    <a:pt x="913829" y="617687"/>
                  </a:lnTo>
                  <a:lnTo>
                    <a:pt x="942118" y="656004"/>
                  </a:lnTo>
                  <a:lnTo>
                    <a:pt x="970048" y="694894"/>
                  </a:lnTo>
                  <a:lnTo>
                    <a:pt x="997651" y="734307"/>
                  </a:lnTo>
                  <a:lnTo>
                    <a:pt x="1024960" y="774190"/>
                  </a:lnTo>
                  <a:lnTo>
                    <a:pt x="1052008" y="814490"/>
                  </a:lnTo>
                  <a:lnTo>
                    <a:pt x="1078828" y="855156"/>
                  </a:lnTo>
                  <a:lnTo>
                    <a:pt x="1105451" y="896136"/>
                  </a:lnTo>
                  <a:lnTo>
                    <a:pt x="1131911" y="937376"/>
                  </a:lnTo>
                  <a:lnTo>
                    <a:pt x="1158241" y="978825"/>
                  </a:lnTo>
                  <a:lnTo>
                    <a:pt x="1184472" y="1020431"/>
                  </a:lnTo>
                  <a:lnTo>
                    <a:pt x="1210638" y="1062141"/>
                  </a:lnTo>
                  <a:lnTo>
                    <a:pt x="1236772" y="1103904"/>
                  </a:lnTo>
                  <a:lnTo>
                    <a:pt x="1262905" y="1145666"/>
                  </a:lnTo>
                  <a:lnTo>
                    <a:pt x="1289072" y="1187376"/>
                  </a:lnTo>
                  <a:lnTo>
                    <a:pt x="1315303" y="1228982"/>
                  </a:lnTo>
                  <a:lnTo>
                    <a:pt x="1341633" y="1270431"/>
                  </a:lnTo>
                  <a:lnTo>
                    <a:pt x="1368093" y="1311672"/>
                  </a:lnTo>
                  <a:lnTo>
                    <a:pt x="1394716" y="1352651"/>
                  </a:lnTo>
                  <a:lnTo>
                    <a:pt x="1421536" y="1393317"/>
                  </a:lnTo>
                  <a:lnTo>
                    <a:pt x="1448584" y="1433617"/>
                  </a:lnTo>
                  <a:lnTo>
                    <a:pt x="1475893" y="1473500"/>
                  </a:lnTo>
                  <a:lnTo>
                    <a:pt x="1503496" y="1512913"/>
                  </a:lnTo>
                  <a:lnTo>
                    <a:pt x="1531426" y="1551804"/>
                  </a:lnTo>
                  <a:lnTo>
                    <a:pt x="1559715" y="1590120"/>
                  </a:lnTo>
                  <a:lnTo>
                    <a:pt x="1588396" y="1627810"/>
                  </a:lnTo>
                  <a:lnTo>
                    <a:pt x="1617502" y="1664821"/>
                  </a:lnTo>
                  <a:lnTo>
                    <a:pt x="1647064" y="1701101"/>
                  </a:lnTo>
                  <a:lnTo>
                    <a:pt x="1677117" y="1736598"/>
                  </a:lnTo>
                  <a:lnTo>
                    <a:pt x="1707692" y="1771259"/>
                  </a:lnTo>
                  <a:lnTo>
                    <a:pt x="1738823" y="1805033"/>
                  </a:lnTo>
                  <a:lnTo>
                    <a:pt x="1770541" y="1837866"/>
                  </a:lnTo>
                  <a:lnTo>
                    <a:pt x="1802880" y="1869708"/>
                  </a:lnTo>
                  <a:lnTo>
                    <a:pt x="1835872" y="1900506"/>
                  </a:lnTo>
                  <a:lnTo>
                    <a:pt x="1869550" y="1930207"/>
                  </a:lnTo>
                  <a:lnTo>
                    <a:pt x="1903947" y="1958759"/>
                  </a:lnTo>
                  <a:lnTo>
                    <a:pt x="1939095" y="1986111"/>
                  </a:lnTo>
                  <a:lnTo>
                    <a:pt x="1975026" y="2012209"/>
                  </a:lnTo>
                  <a:lnTo>
                    <a:pt x="2011774" y="2037002"/>
                  </a:lnTo>
                  <a:lnTo>
                    <a:pt x="2049371" y="2060437"/>
                  </a:lnTo>
                  <a:lnTo>
                    <a:pt x="2087850" y="2082463"/>
                  </a:lnTo>
                  <a:lnTo>
                    <a:pt x="2127244" y="2103026"/>
                  </a:lnTo>
                  <a:lnTo>
                    <a:pt x="2167585" y="2122076"/>
                  </a:lnTo>
                  <a:lnTo>
                    <a:pt x="2208905" y="2139559"/>
                  </a:lnTo>
                  <a:lnTo>
                    <a:pt x="2251238" y="2155423"/>
                  </a:lnTo>
                  <a:lnTo>
                    <a:pt x="2294616" y="2169617"/>
                  </a:lnTo>
                  <a:lnTo>
                    <a:pt x="2339072" y="2182087"/>
                  </a:lnTo>
                  <a:lnTo>
                    <a:pt x="2384638" y="2192782"/>
                  </a:lnTo>
                  <a:lnTo>
                    <a:pt x="2431347" y="2201650"/>
                  </a:lnTo>
                  <a:lnTo>
                    <a:pt x="2479233" y="2208638"/>
                  </a:lnTo>
                  <a:lnTo>
                    <a:pt x="2528326" y="2213694"/>
                  </a:lnTo>
                  <a:lnTo>
                    <a:pt x="2578661" y="2216766"/>
                  </a:lnTo>
                  <a:lnTo>
                    <a:pt x="2630269" y="2217801"/>
                  </a:lnTo>
                </a:path>
                <a:path w="2630805" h="2218055">
                  <a:moveTo>
                    <a:pt x="0" y="1039268"/>
                  </a:moveTo>
                  <a:lnTo>
                    <a:pt x="88996" y="1047102"/>
                  </a:lnTo>
                  <a:lnTo>
                    <a:pt x="145776" y="1054356"/>
                  </a:lnTo>
                  <a:lnTo>
                    <a:pt x="200834" y="1063074"/>
                  </a:lnTo>
                  <a:lnTo>
                    <a:pt x="254234" y="1073201"/>
                  </a:lnTo>
                  <a:lnTo>
                    <a:pt x="306039" y="1084683"/>
                  </a:lnTo>
                  <a:lnTo>
                    <a:pt x="356313" y="1097466"/>
                  </a:lnTo>
                  <a:lnTo>
                    <a:pt x="405120" y="1111496"/>
                  </a:lnTo>
                  <a:lnTo>
                    <a:pt x="452524" y="1126719"/>
                  </a:lnTo>
                  <a:lnTo>
                    <a:pt x="498588" y="1143079"/>
                  </a:lnTo>
                  <a:lnTo>
                    <a:pt x="543377" y="1160524"/>
                  </a:lnTo>
                  <a:lnTo>
                    <a:pt x="586953" y="1178998"/>
                  </a:lnTo>
                  <a:lnTo>
                    <a:pt x="629382" y="1198449"/>
                  </a:lnTo>
                  <a:lnTo>
                    <a:pt x="670726" y="1218820"/>
                  </a:lnTo>
                  <a:lnTo>
                    <a:pt x="711049" y="1240059"/>
                  </a:lnTo>
                  <a:lnTo>
                    <a:pt x="750416" y="1262111"/>
                  </a:lnTo>
                  <a:lnTo>
                    <a:pt x="788890" y="1284922"/>
                  </a:lnTo>
                  <a:lnTo>
                    <a:pt x="826535" y="1308437"/>
                  </a:lnTo>
                  <a:lnTo>
                    <a:pt x="863414" y="1332603"/>
                  </a:lnTo>
                  <a:lnTo>
                    <a:pt x="899592" y="1357366"/>
                  </a:lnTo>
                  <a:lnTo>
                    <a:pt x="935132" y="1382670"/>
                  </a:lnTo>
                  <a:lnTo>
                    <a:pt x="970098" y="1408462"/>
                  </a:lnTo>
                  <a:lnTo>
                    <a:pt x="1004553" y="1434687"/>
                  </a:lnTo>
                  <a:lnTo>
                    <a:pt x="1038563" y="1461292"/>
                  </a:lnTo>
                  <a:lnTo>
                    <a:pt x="1072189" y="1488223"/>
                  </a:lnTo>
                  <a:lnTo>
                    <a:pt x="1105497" y="1515424"/>
                  </a:lnTo>
                  <a:lnTo>
                    <a:pt x="1138550" y="1542842"/>
                  </a:lnTo>
                  <a:lnTo>
                    <a:pt x="1171412" y="1570423"/>
                  </a:lnTo>
                  <a:lnTo>
                    <a:pt x="1204146" y="1598112"/>
                  </a:lnTo>
                  <a:lnTo>
                    <a:pt x="1236817" y="1625855"/>
                  </a:lnTo>
                  <a:lnTo>
                    <a:pt x="1269488" y="1653598"/>
                  </a:lnTo>
                  <a:lnTo>
                    <a:pt x="1302223" y="1681287"/>
                  </a:lnTo>
                  <a:lnTo>
                    <a:pt x="1335085" y="1708868"/>
                  </a:lnTo>
                  <a:lnTo>
                    <a:pt x="1368139" y="1736286"/>
                  </a:lnTo>
                  <a:lnTo>
                    <a:pt x="1401448" y="1763487"/>
                  </a:lnTo>
                  <a:lnTo>
                    <a:pt x="1435077" y="1790417"/>
                  </a:lnTo>
                  <a:lnTo>
                    <a:pt x="1469088" y="1817022"/>
                  </a:lnTo>
                  <a:lnTo>
                    <a:pt x="1503546" y="1843248"/>
                  </a:lnTo>
                  <a:lnTo>
                    <a:pt x="1538514" y="1869039"/>
                  </a:lnTo>
                  <a:lnTo>
                    <a:pt x="1574057" y="1894343"/>
                  </a:lnTo>
                  <a:lnTo>
                    <a:pt x="1610237" y="1919105"/>
                  </a:lnTo>
                  <a:lnTo>
                    <a:pt x="1647119" y="1943271"/>
                  </a:lnTo>
                  <a:lnTo>
                    <a:pt x="1684767" y="1966786"/>
                  </a:lnTo>
                  <a:lnTo>
                    <a:pt x="1723245" y="1989597"/>
                  </a:lnTo>
                  <a:lnTo>
                    <a:pt x="1762615" y="2011649"/>
                  </a:lnTo>
                  <a:lnTo>
                    <a:pt x="1802942" y="2032887"/>
                  </a:lnTo>
                  <a:lnTo>
                    <a:pt x="1844290" y="2053259"/>
                  </a:lnTo>
                  <a:lnTo>
                    <a:pt x="1886723" y="2072709"/>
                  </a:lnTo>
                  <a:lnTo>
                    <a:pt x="1930304" y="2091183"/>
                  </a:lnTo>
                  <a:lnTo>
                    <a:pt x="1975097" y="2108627"/>
                  </a:lnTo>
                  <a:lnTo>
                    <a:pt x="2021165" y="2124988"/>
                  </a:lnTo>
                  <a:lnTo>
                    <a:pt x="2068574" y="2140210"/>
                  </a:lnTo>
                  <a:lnTo>
                    <a:pt x="2117385" y="2154240"/>
                  </a:lnTo>
                  <a:lnTo>
                    <a:pt x="2167664" y="2167023"/>
                  </a:lnTo>
                  <a:lnTo>
                    <a:pt x="2219474" y="2178505"/>
                  </a:lnTo>
                  <a:lnTo>
                    <a:pt x="2272879" y="2188632"/>
                  </a:lnTo>
                  <a:lnTo>
                    <a:pt x="2327942" y="2197349"/>
                  </a:lnTo>
                  <a:lnTo>
                    <a:pt x="2384728" y="2204603"/>
                  </a:lnTo>
                  <a:lnTo>
                    <a:pt x="2443299" y="2210340"/>
                  </a:lnTo>
                  <a:lnTo>
                    <a:pt x="2503721" y="2214505"/>
                  </a:lnTo>
                  <a:lnTo>
                    <a:pt x="2566056" y="2217043"/>
                  </a:lnTo>
                  <a:lnTo>
                    <a:pt x="2630369" y="2217901"/>
                  </a:lnTo>
                </a:path>
                <a:path w="2630805" h="2218055">
                  <a:moveTo>
                    <a:pt x="0" y="2078045"/>
                  </a:moveTo>
                  <a:lnTo>
                    <a:pt x="55661" y="2078567"/>
                  </a:lnTo>
                  <a:lnTo>
                    <a:pt x="121568" y="2079448"/>
                  </a:lnTo>
                  <a:lnTo>
                    <a:pt x="185190" y="2080560"/>
                  </a:lnTo>
                  <a:lnTo>
                    <a:pt x="246622" y="2081891"/>
                  </a:lnTo>
                  <a:lnTo>
                    <a:pt x="305959" y="2083434"/>
                  </a:lnTo>
                  <a:lnTo>
                    <a:pt x="363297" y="2085179"/>
                  </a:lnTo>
                  <a:lnTo>
                    <a:pt x="418730" y="2087115"/>
                  </a:lnTo>
                  <a:lnTo>
                    <a:pt x="472354" y="2089234"/>
                  </a:lnTo>
                  <a:lnTo>
                    <a:pt x="524265" y="2091525"/>
                  </a:lnTo>
                  <a:lnTo>
                    <a:pt x="574556" y="2093979"/>
                  </a:lnTo>
                  <a:lnTo>
                    <a:pt x="623324" y="2096587"/>
                  </a:lnTo>
                  <a:lnTo>
                    <a:pt x="670664" y="2099339"/>
                  </a:lnTo>
                  <a:lnTo>
                    <a:pt x="716670" y="2102225"/>
                  </a:lnTo>
                  <a:lnTo>
                    <a:pt x="761439" y="2105236"/>
                  </a:lnTo>
                  <a:lnTo>
                    <a:pt x="805065" y="2108362"/>
                  </a:lnTo>
                  <a:lnTo>
                    <a:pt x="847644" y="2111593"/>
                  </a:lnTo>
                  <a:lnTo>
                    <a:pt x="889271" y="2114921"/>
                  </a:lnTo>
                  <a:lnTo>
                    <a:pt x="930040" y="2118334"/>
                  </a:lnTo>
                  <a:lnTo>
                    <a:pt x="970048" y="2121825"/>
                  </a:lnTo>
                  <a:lnTo>
                    <a:pt x="1009389" y="2125383"/>
                  </a:lnTo>
                  <a:lnTo>
                    <a:pt x="1048159" y="2128998"/>
                  </a:lnTo>
                  <a:lnTo>
                    <a:pt x="1086453" y="2132661"/>
                  </a:lnTo>
                  <a:lnTo>
                    <a:pt x="1161993" y="2140093"/>
                  </a:lnTo>
                  <a:lnTo>
                    <a:pt x="1236772" y="2147601"/>
                  </a:lnTo>
                  <a:lnTo>
                    <a:pt x="1284310" y="2152385"/>
                  </a:lnTo>
                  <a:lnTo>
                    <a:pt x="1332045" y="2157148"/>
                  </a:lnTo>
                  <a:lnTo>
                    <a:pt x="1380172" y="2161872"/>
                  </a:lnTo>
                  <a:lnTo>
                    <a:pt x="1428888" y="2166537"/>
                  </a:lnTo>
                  <a:lnTo>
                    <a:pt x="1478390" y="2171122"/>
                  </a:lnTo>
                  <a:lnTo>
                    <a:pt x="1528873" y="2175610"/>
                  </a:lnTo>
                  <a:lnTo>
                    <a:pt x="1580533" y="2179978"/>
                  </a:lnTo>
                  <a:lnTo>
                    <a:pt x="1633568" y="2184209"/>
                  </a:lnTo>
                  <a:lnTo>
                    <a:pt x="1688174" y="2188282"/>
                  </a:lnTo>
                  <a:lnTo>
                    <a:pt x="1744546" y="2192178"/>
                  </a:lnTo>
                  <a:lnTo>
                    <a:pt x="1802881" y="2195876"/>
                  </a:lnTo>
                  <a:lnTo>
                    <a:pt x="1850221" y="2198625"/>
                  </a:lnTo>
                  <a:lnTo>
                    <a:pt x="1898988" y="2201230"/>
                  </a:lnTo>
                  <a:lnTo>
                    <a:pt x="1949280" y="2203682"/>
                  </a:lnTo>
                  <a:lnTo>
                    <a:pt x="2001190" y="2205972"/>
                  </a:lnTo>
                  <a:lnTo>
                    <a:pt x="2054814" y="2208091"/>
                  </a:lnTo>
                  <a:lnTo>
                    <a:pt x="2110247" y="2210028"/>
                  </a:lnTo>
                  <a:lnTo>
                    <a:pt x="2167585" y="2211776"/>
                  </a:lnTo>
                  <a:lnTo>
                    <a:pt x="2219393" y="2213129"/>
                  </a:lnTo>
                  <a:lnTo>
                    <a:pt x="2272794" y="2214329"/>
                  </a:lnTo>
                  <a:lnTo>
                    <a:pt x="2327854" y="2215366"/>
                  </a:lnTo>
                  <a:lnTo>
                    <a:pt x="2384637" y="2216226"/>
                  </a:lnTo>
                  <a:lnTo>
                    <a:pt x="2443207" y="2216898"/>
                  </a:lnTo>
                  <a:lnTo>
                    <a:pt x="2503619" y="2217401"/>
                  </a:lnTo>
                  <a:lnTo>
                    <a:pt x="2515969" y="2217476"/>
                  </a:lnTo>
                </a:path>
              </a:pathLst>
            </a:custGeom>
            <a:ln w="19049">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2506344" y="2642819"/>
              <a:ext cx="105599" cy="81974"/>
            </a:xfrm>
            <a:prstGeom prst="rect">
              <a:avLst/>
            </a:prstGeom>
          </p:spPr>
        </p:pic>
        <p:sp>
          <p:nvSpPr>
            <p:cNvPr id="8" name="object 8"/>
            <p:cNvSpPr/>
            <p:nvPr/>
          </p:nvSpPr>
          <p:spPr>
            <a:xfrm>
              <a:off x="0" y="2683994"/>
              <a:ext cx="2630805" cy="1938655"/>
            </a:xfrm>
            <a:custGeom>
              <a:avLst/>
              <a:gdLst/>
              <a:ahLst/>
              <a:cxnLst/>
              <a:rect l="l" t="t" r="r" b="b"/>
              <a:pathLst>
                <a:path w="2630805" h="1938654">
                  <a:moveTo>
                    <a:pt x="0" y="899425"/>
                  </a:moveTo>
                  <a:lnTo>
                    <a:pt x="42288" y="897047"/>
                  </a:lnTo>
                  <a:lnTo>
                    <a:pt x="104309" y="892085"/>
                  </a:lnTo>
                  <a:lnTo>
                    <a:pt x="164317" y="885819"/>
                  </a:lnTo>
                  <a:lnTo>
                    <a:pt x="222390" y="878297"/>
                  </a:lnTo>
                  <a:lnTo>
                    <a:pt x="278604" y="869570"/>
                  </a:lnTo>
                  <a:lnTo>
                    <a:pt x="333039" y="859689"/>
                  </a:lnTo>
                  <a:lnTo>
                    <a:pt x="385770" y="848704"/>
                  </a:lnTo>
                  <a:lnTo>
                    <a:pt x="436875" y="836664"/>
                  </a:lnTo>
                  <a:lnTo>
                    <a:pt x="486432" y="823621"/>
                  </a:lnTo>
                  <a:lnTo>
                    <a:pt x="534518" y="809623"/>
                  </a:lnTo>
                  <a:lnTo>
                    <a:pt x="581211" y="794722"/>
                  </a:lnTo>
                  <a:lnTo>
                    <a:pt x="626588" y="778968"/>
                  </a:lnTo>
                  <a:lnTo>
                    <a:pt x="670726" y="762410"/>
                  </a:lnTo>
                  <a:lnTo>
                    <a:pt x="713703" y="745100"/>
                  </a:lnTo>
                  <a:lnTo>
                    <a:pt x="755596" y="727086"/>
                  </a:lnTo>
                  <a:lnTo>
                    <a:pt x="796483" y="708420"/>
                  </a:lnTo>
                  <a:lnTo>
                    <a:pt x="836441" y="689152"/>
                  </a:lnTo>
                  <a:lnTo>
                    <a:pt x="875548" y="669331"/>
                  </a:lnTo>
                  <a:lnTo>
                    <a:pt x="913881" y="649009"/>
                  </a:lnTo>
                  <a:lnTo>
                    <a:pt x="951517" y="628234"/>
                  </a:lnTo>
                  <a:lnTo>
                    <a:pt x="988533" y="607058"/>
                  </a:lnTo>
                  <a:lnTo>
                    <a:pt x="1025008" y="585531"/>
                  </a:lnTo>
                  <a:lnTo>
                    <a:pt x="1061019" y="563703"/>
                  </a:lnTo>
                  <a:lnTo>
                    <a:pt x="1096643" y="541623"/>
                  </a:lnTo>
                  <a:lnTo>
                    <a:pt x="1131957" y="519343"/>
                  </a:lnTo>
                  <a:lnTo>
                    <a:pt x="1167039" y="496912"/>
                  </a:lnTo>
                  <a:lnTo>
                    <a:pt x="1201967" y="474380"/>
                  </a:lnTo>
                  <a:lnTo>
                    <a:pt x="1236817" y="451799"/>
                  </a:lnTo>
                  <a:lnTo>
                    <a:pt x="1271667" y="429217"/>
                  </a:lnTo>
                  <a:lnTo>
                    <a:pt x="1306595" y="406686"/>
                  </a:lnTo>
                  <a:lnTo>
                    <a:pt x="1341678" y="384255"/>
                  </a:lnTo>
                  <a:lnTo>
                    <a:pt x="1376994" y="361974"/>
                  </a:lnTo>
                  <a:lnTo>
                    <a:pt x="1412619" y="339895"/>
                  </a:lnTo>
                  <a:lnTo>
                    <a:pt x="1448632" y="318066"/>
                  </a:lnTo>
                  <a:lnTo>
                    <a:pt x="1485109" y="296539"/>
                  </a:lnTo>
                  <a:lnTo>
                    <a:pt x="1522128" y="275363"/>
                  </a:lnTo>
                  <a:lnTo>
                    <a:pt x="1559767" y="254588"/>
                  </a:lnTo>
                  <a:lnTo>
                    <a:pt x="1598102" y="234266"/>
                  </a:lnTo>
                  <a:lnTo>
                    <a:pt x="1637212" y="214445"/>
                  </a:lnTo>
                  <a:lnTo>
                    <a:pt x="1677174" y="195177"/>
                  </a:lnTo>
                  <a:lnTo>
                    <a:pt x="1718064" y="176511"/>
                  </a:lnTo>
                  <a:lnTo>
                    <a:pt x="1759961" y="158497"/>
                  </a:lnTo>
                  <a:lnTo>
                    <a:pt x="1802942" y="141187"/>
                  </a:lnTo>
                  <a:lnTo>
                    <a:pt x="1847085" y="124629"/>
                  </a:lnTo>
                  <a:lnTo>
                    <a:pt x="1892466" y="108875"/>
                  </a:lnTo>
                  <a:lnTo>
                    <a:pt x="1939163" y="93974"/>
                  </a:lnTo>
                  <a:lnTo>
                    <a:pt x="1987254" y="79976"/>
                  </a:lnTo>
                  <a:lnTo>
                    <a:pt x="2036816" y="66933"/>
                  </a:lnTo>
                  <a:lnTo>
                    <a:pt x="2087926" y="54893"/>
                  </a:lnTo>
                  <a:lnTo>
                    <a:pt x="2140662" y="43908"/>
                  </a:lnTo>
                  <a:lnTo>
                    <a:pt x="2195102" y="34027"/>
                  </a:lnTo>
                  <a:lnTo>
                    <a:pt x="2251322" y="25300"/>
                  </a:lnTo>
                  <a:lnTo>
                    <a:pt x="2309400" y="17779"/>
                  </a:lnTo>
                  <a:lnTo>
                    <a:pt x="2369413" y="11512"/>
                  </a:lnTo>
                  <a:lnTo>
                    <a:pt x="2431439" y="6551"/>
                  </a:lnTo>
                  <a:lnTo>
                    <a:pt x="2495556" y="2945"/>
                  </a:lnTo>
                  <a:lnTo>
                    <a:pt x="2561840" y="744"/>
                  </a:lnTo>
                  <a:lnTo>
                    <a:pt x="2630369" y="0"/>
                  </a:lnTo>
                </a:path>
                <a:path w="2630805" h="1938654">
                  <a:moveTo>
                    <a:pt x="0" y="1938580"/>
                  </a:moveTo>
                  <a:lnTo>
                    <a:pt x="57564" y="1930867"/>
                  </a:lnTo>
                  <a:lnTo>
                    <a:pt x="107604" y="1921851"/>
                  </a:lnTo>
                  <a:lnTo>
                    <a:pt x="156323" y="1910991"/>
                  </a:lnTo>
                  <a:lnTo>
                    <a:pt x="203763" y="1898343"/>
                  </a:lnTo>
                  <a:lnTo>
                    <a:pt x="249965" y="1883965"/>
                  </a:lnTo>
                  <a:lnTo>
                    <a:pt x="294970" y="1867915"/>
                  </a:lnTo>
                  <a:lnTo>
                    <a:pt x="338820" y="1850250"/>
                  </a:lnTo>
                  <a:lnTo>
                    <a:pt x="381556" y="1831028"/>
                  </a:lnTo>
                  <a:lnTo>
                    <a:pt x="423219" y="1810307"/>
                  </a:lnTo>
                  <a:lnTo>
                    <a:pt x="463850" y="1788144"/>
                  </a:lnTo>
                  <a:lnTo>
                    <a:pt x="503491" y="1764597"/>
                  </a:lnTo>
                  <a:lnTo>
                    <a:pt x="542183" y="1739724"/>
                  </a:lnTo>
                  <a:lnTo>
                    <a:pt x="579967" y="1713582"/>
                  </a:lnTo>
                  <a:lnTo>
                    <a:pt x="616884" y="1686229"/>
                  </a:lnTo>
                  <a:lnTo>
                    <a:pt x="652976" y="1657723"/>
                  </a:lnTo>
                  <a:lnTo>
                    <a:pt x="688285" y="1628121"/>
                  </a:lnTo>
                  <a:lnTo>
                    <a:pt x="722850" y="1597482"/>
                  </a:lnTo>
                  <a:lnTo>
                    <a:pt x="756714" y="1565861"/>
                  </a:lnTo>
                  <a:lnTo>
                    <a:pt x="789918" y="1533319"/>
                  </a:lnTo>
                  <a:lnTo>
                    <a:pt x="822503" y="1499911"/>
                  </a:lnTo>
                  <a:lnTo>
                    <a:pt x="854510" y="1465696"/>
                  </a:lnTo>
                  <a:lnTo>
                    <a:pt x="885981" y="1430731"/>
                  </a:lnTo>
                  <a:lnTo>
                    <a:pt x="916957" y="1395075"/>
                  </a:lnTo>
                  <a:lnTo>
                    <a:pt x="947479" y="1358784"/>
                  </a:lnTo>
                  <a:lnTo>
                    <a:pt x="977589" y="1321916"/>
                  </a:lnTo>
                  <a:lnTo>
                    <a:pt x="1007327" y="1284529"/>
                  </a:lnTo>
                  <a:lnTo>
                    <a:pt x="1036735" y="1246681"/>
                  </a:lnTo>
                  <a:lnTo>
                    <a:pt x="1065854" y="1208430"/>
                  </a:lnTo>
                  <a:lnTo>
                    <a:pt x="1094726" y="1169832"/>
                  </a:lnTo>
                  <a:lnTo>
                    <a:pt x="1123391" y="1130946"/>
                  </a:lnTo>
                  <a:lnTo>
                    <a:pt x="1151892" y="1091830"/>
                  </a:lnTo>
                  <a:lnTo>
                    <a:pt x="1180269" y="1052540"/>
                  </a:lnTo>
                  <a:lnTo>
                    <a:pt x="1208564" y="1013135"/>
                  </a:lnTo>
                  <a:lnTo>
                    <a:pt x="1236817" y="973673"/>
                  </a:lnTo>
                  <a:lnTo>
                    <a:pt x="1265070" y="934210"/>
                  </a:lnTo>
                  <a:lnTo>
                    <a:pt x="1293365" y="894805"/>
                  </a:lnTo>
                  <a:lnTo>
                    <a:pt x="1321743" y="855515"/>
                  </a:lnTo>
                  <a:lnTo>
                    <a:pt x="1350244" y="816399"/>
                  </a:lnTo>
                  <a:lnTo>
                    <a:pt x="1378911" y="777513"/>
                  </a:lnTo>
                  <a:lnTo>
                    <a:pt x="1407784" y="738915"/>
                  </a:lnTo>
                  <a:lnTo>
                    <a:pt x="1436905" y="700664"/>
                  </a:lnTo>
                  <a:lnTo>
                    <a:pt x="1466314" y="662816"/>
                  </a:lnTo>
                  <a:lnTo>
                    <a:pt x="1496054" y="625429"/>
                  </a:lnTo>
                  <a:lnTo>
                    <a:pt x="1526166" y="588561"/>
                  </a:lnTo>
                  <a:lnTo>
                    <a:pt x="1556690" y="552270"/>
                  </a:lnTo>
                  <a:lnTo>
                    <a:pt x="1587668" y="516614"/>
                  </a:lnTo>
                  <a:lnTo>
                    <a:pt x="1619142" y="481649"/>
                  </a:lnTo>
                  <a:lnTo>
                    <a:pt x="1651151" y="447434"/>
                  </a:lnTo>
                  <a:lnTo>
                    <a:pt x="1683739" y="414026"/>
                  </a:lnTo>
                  <a:lnTo>
                    <a:pt x="1716946" y="381484"/>
                  </a:lnTo>
                  <a:lnTo>
                    <a:pt x="1750813" y="349863"/>
                  </a:lnTo>
                  <a:lnTo>
                    <a:pt x="1785382" y="319224"/>
                  </a:lnTo>
                  <a:lnTo>
                    <a:pt x="1820694" y="289622"/>
                  </a:lnTo>
                  <a:lnTo>
                    <a:pt x="1856789" y="261116"/>
                  </a:lnTo>
                  <a:lnTo>
                    <a:pt x="1893710" y="233763"/>
                  </a:lnTo>
                  <a:lnTo>
                    <a:pt x="1931498" y="207621"/>
                  </a:lnTo>
                  <a:lnTo>
                    <a:pt x="1970194" y="182748"/>
                  </a:lnTo>
                  <a:lnTo>
                    <a:pt x="2009839" y="159201"/>
                  </a:lnTo>
                  <a:lnTo>
                    <a:pt x="2050474" y="137038"/>
                  </a:lnTo>
                  <a:lnTo>
                    <a:pt x="2092141" y="116317"/>
                  </a:lnTo>
                  <a:lnTo>
                    <a:pt x="2134880" y="97095"/>
                  </a:lnTo>
                  <a:lnTo>
                    <a:pt x="2178735" y="79430"/>
                  </a:lnTo>
                  <a:lnTo>
                    <a:pt x="2223744" y="63380"/>
                  </a:lnTo>
                  <a:lnTo>
                    <a:pt x="2269950" y="49002"/>
                  </a:lnTo>
                  <a:lnTo>
                    <a:pt x="2317395" y="36354"/>
                  </a:lnTo>
                  <a:lnTo>
                    <a:pt x="2366118" y="25494"/>
                  </a:lnTo>
                  <a:lnTo>
                    <a:pt x="2416162" y="16478"/>
                  </a:lnTo>
                  <a:lnTo>
                    <a:pt x="2467568" y="9366"/>
                  </a:lnTo>
                  <a:lnTo>
                    <a:pt x="2520377" y="4215"/>
                  </a:lnTo>
                  <a:lnTo>
                    <a:pt x="2574630" y="1082"/>
                  </a:lnTo>
                  <a:lnTo>
                    <a:pt x="2630369" y="24"/>
                  </a:lnTo>
                </a:path>
              </a:pathLst>
            </a:custGeom>
            <a:ln w="19049">
              <a:solidFill>
                <a:srgbClr val="FFFFFF"/>
              </a:solidFill>
            </a:ln>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5463" y="366305"/>
            <a:ext cx="7821930" cy="566822"/>
          </a:xfrm>
          <a:prstGeom prst="rect">
            <a:avLst/>
          </a:prstGeom>
        </p:spPr>
        <p:txBody>
          <a:bodyPr vert="horz" wrap="square" lIns="0" tIns="12700" rIns="0" bIns="0" rtlCol="0">
            <a:spAutoFit/>
          </a:bodyPr>
          <a:lstStyle/>
          <a:p>
            <a:pPr marL="12700">
              <a:lnSpc>
                <a:spcPct val="100000"/>
              </a:lnSpc>
              <a:spcBef>
                <a:spcPts val="100"/>
              </a:spcBef>
            </a:pPr>
            <a:r>
              <a:rPr lang="vi-VN" sz="1800" dirty="0">
                <a:solidFill>
                  <a:srgbClr val="E6E8E9"/>
                </a:solidFill>
                <a:latin typeface="Verdana"/>
                <a:cs typeface="Verdana"/>
              </a:rPr>
              <a:t>Trong trường hợp mạng lưới tiền tệ, việc lưu trữ thông tin dự phòng là rất quan trọng</a:t>
            </a:r>
            <a:r>
              <a:rPr sz="1800" dirty="0">
                <a:solidFill>
                  <a:srgbClr val="E6E8E9"/>
                </a:solidFill>
                <a:latin typeface="Verdana"/>
                <a:cs typeface="Verdana"/>
              </a:rPr>
              <a:t>.</a:t>
            </a:r>
            <a:endParaRPr sz="1800" dirty="0">
              <a:latin typeface="Verdana"/>
              <a:cs typeface="Verdana"/>
            </a:endParaRPr>
          </a:p>
        </p:txBody>
      </p:sp>
      <p:grpSp>
        <p:nvGrpSpPr>
          <p:cNvPr id="3" name="object 3"/>
          <p:cNvGrpSpPr/>
          <p:nvPr/>
        </p:nvGrpSpPr>
        <p:grpSpPr>
          <a:xfrm>
            <a:off x="1619522" y="2743798"/>
            <a:ext cx="2280285" cy="2105025"/>
            <a:chOff x="1619522" y="2743798"/>
            <a:chExt cx="2280285" cy="2105025"/>
          </a:xfrm>
        </p:grpSpPr>
        <p:pic>
          <p:nvPicPr>
            <p:cNvPr id="4" name="object 4"/>
            <p:cNvPicPr/>
            <p:nvPr/>
          </p:nvPicPr>
          <p:blipFill>
            <a:blip r:embed="rId2" cstate="print"/>
            <a:stretch>
              <a:fillRect/>
            </a:stretch>
          </p:blipFill>
          <p:spPr>
            <a:xfrm>
              <a:off x="2281673" y="2756528"/>
              <a:ext cx="239026" cy="243369"/>
            </a:xfrm>
            <a:prstGeom prst="rect">
              <a:avLst/>
            </a:prstGeom>
          </p:spPr>
        </p:pic>
        <p:pic>
          <p:nvPicPr>
            <p:cNvPr id="5" name="object 5"/>
            <p:cNvPicPr/>
            <p:nvPr/>
          </p:nvPicPr>
          <p:blipFill>
            <a:blip r:embed="rId3" cstate="print"/>
            <a:stretch>
              <a:fillRect/>
            </a:stretch>
          </p:blipFill>
          <p:spPr>
            <a:xfrm>
              <a:off x="2987219" y="2743798"/>
              <a:ext cx="233099" cy="243520"/>
            </a:xfrm>
            <a:prstGeom prst="rect">
              <a:avLst/>
            </a:prstGeom>
          </p:spPr>
        </p:pic>
        <p:pic>
          <p:nvPicPr>
            <p:cNvPr id="6" name="object 6"/>
            <p:cNvPicPr/>
            <p:nvPr/>
          </p:nvPicPr>
          <p:blipFill>
            <a:blip r:embed="rId4" cstate="print"/>
            <a:stretch>
              <a:fillRect/>
            </a:stretch>
          </p:blipFill>
          <p:spPr>
            <a:xfrm>
              <a:off x="3477093" y="3110943"/>
              <a:ext cx="238199" cy="244499"/>
            </a:xfrm>
            <a:prstGeom prst="rect">
              <a:avLst/>
            </a:prstGeom>
          </p:spPr>
        </p:pic>
        <p:pic>
          <p:nvPicPr>
            <p:cNvPr id="7" name="object 7"/>
            <p:cNvPicPr/>
            <p:nvPr/>
          </p:nvPicPr>
          <p:blipFill>
            <a:blip r:embed="rId5" cstate="print"/>
            <a:stretch>
              <a:fillRect/>
            </a:stretch>
          </p:blipFill>
          <p:spPr>
            <a:xfrm>
              <a:off x="1787514" y="3162903"/>
              <a:ext cx="239023" cy="243369"/>
            </a:xfrm>
            <a:prstGeom prst="rect">
              <a:avLst/>
            </a:prstGeom>
          </p:spPr>
        </p:pic>
        <p:pic>
          <p:nvPicPr>
            <p:cNvPr id="8" name="object 8"/>
            <p:cNvPicPr/>
            <p:nvPr/>
          </p:nvPicPr>
          <p:blipFill>
            <a:blip r:embed="rId6" cstate="print"/>
            <a:stretch>
              <a:fillRect/>
            </a:stretch>
          </p:blipFill>
          <p:spPr>
            <a:xfrm>
              <a:off x="1619522" y="3770542"/>
              <a:ext cx="242254" cy="239708"/>
            </a:xfrm>
            <a:prstGeom prst="rect">
              <a:avLst/>
            </a:prstGeom>
          </p:spPr>
        </p:pic>
        <p:pic>
          <p:nvPicPr>
            <p:cNvPr id="9" name="object 9"/>
            <p:cNvPicPr/>
            <p:nvPr/>
          </p:nvPicPr>
          <p:blipFill>
            <a:blip r:embed="rId7" cstate="print"/>
            <a:stretch>
              <a:fillRect/>
            </a:stretch>
          </p:blipFill>
          <p:spPr>
            <a:xfrm>
              <a:off x="1808823" y="4318382"/>
              <a:ext cx="241617" cy="238649"/>
            </a:xfrm>
            <a:prstGeom prst="rect">
              <a:avLst/>
            </a:prstGeom>
          </p:spPr>
        </p:pic>
        <p:pic>
          <p:nvPicPr>
            <p:cNvPr id="10" name="object 10"/>
            <p:cNvPicPr/>
            <p:nvPr/>
          </p:nvPicPr>
          <p:blipFill>
            <a:blip r:embed="rId8" cstate="print"/>
            <a:stretch>
              <a:fillRect/>
            </a:stretch>
          </p:blipFill>
          <p:spPr>
            <a:xfrm>
              <a:off x="2312041" y="4606308"/>
              <a:ext cx="235987" cy="242399"/>
            </a:xfrm>
            <a:prstGeom prst="rect">
              <a:avLst/>
            </a:prstGeom>
          </p:spPr>
        </p:pic>
        <p:pic>
          <p:nvPicPr>
            <p:cNvPr id="11" name="object 11"/>
            <p:cNvPicPr/>
            <p:nvPr/>
          </p:nvPicPr>
          <p:blipFill>
            <a:blip r:embed="rId9" cstate="print"/>
            <a:stretch>
              <a:fillRect/>
            </a:stretch>
          </p:blipFill>
          <p:spPr>
            <a:xfrm>
              <a:off x="2936688" y="4560325"/>
              <a:ext cx="239024" cy="243369"/>
            </a:xfrm>
            <a:prstGeom prst="rect">
              <a:avLst/>
            </a:prstGeom>
          </p:spPr>
        </p:pic>
        <p:pic>
          <p:nvPicPr>
            <p:cNvPr id="12" name="object 12"/>
            <p:cNvPicPr/>
            <p:nvPr/>
          </p:nvPicPr>
          <p:blipFill>
            <a:blip r:embed="rId10" cstate="print"/>
            <a:stretch>
              <a:fillRect/>
            </a:stretch>
          </p:blipFill>
          <p:spPr>
            <a:xfrm>
              <a:off x="3430848" y="4153951"/>
              <a:ext cx="239024" cy="243369"/>
            </a:xfrm>
            <a:prstGeom prst="rect">
              <a:avLst/>
            </a:prstGeom>
          </p:spPr>
        </p:pic>
        <p:pic>
          <p:nvPicPr>
            <p:cNvPr id="13" name="object 13"/>
            <p:cNvPicPr/>
            <p:nvPr/>
          </p:nvPicPr>
          <p:blipFill>
            <a:blip r:embed="rId11" cstate="print"/>
            <a:stretch>
              <a:fillRect/>
            </a:stretch>
          </p:blipFill>
          <p:spPr>
            <a:xfrm>
              <a:off x="3660673" y="3658333"/>
              <a:ext cx="239024" cy="243384"/>
            </a:xfrm>
            <a:prstGeom prst="rect">
              <a:avLst/>
            </a:prstGeom>
          </p:spPr>
        </p:pic>
        <p:sp>
          <p:nvSpPr>
            <p:cNvPr id="14" name="object 14"/>
            <p:cNvSpPr/>
            <p:nvPr/>
          </p:nvSpPr>
          <p:spPr>
            <a:xfrm>
              <a:off x="1737891" y="2831419"/>
              <a:ext cx="2004060" cy="1923414"/>
            </a:xfrm>
            <a:custGeom>
              <a:avLst/>
              <a:gdLst/>
              <a:ahLst/>
              <a:cxnLst/>
              <a:rect l="l" t="t" r="r" b="b"/>
              <a:pathLst>
                <a:path w="2004060" h="1923414">
                  <a:moveTo>
                    <a:pt x="0" y="1178847"/>
                  </a:moveTo>
                  <a:lnTo>
                    <a:pt x="118199" y="1516646"/>
                  </a:lnTo>
                </a:path>
                <a:path w="2004060" h="1923414">
                  <a:moveTo>
                    <a:pt x="265391" y="1695846"/>
                  </a:moveTo>
                  <a:lnTo>
                    <a:pt x="577391" y="1871646"/>
                  </a:lnTo>
                </a:path>
                <a:path w="2004060" h="1923414">
                  <a:moveTo>
                    <a:pt x="806903" y="1922796"/>
                  </a:moveTo>
                  <a:lnTo>
                    <a:pt x="1205002" y="1897296"/>
                  </a:lnTo>
                </a:path>
                <a:path w="2004060" h="1923414">
                  <a:moveTo>
                    <a:pt x="1431602" y="1803796"/>
                  </a:moveTo>
                  <a:lnTo>
                    <a:pt x="1759801" y="1556596"/>
                  </a:lnTo>
                </a:path>
                <a:path w="2004060" h="1923414">
                  <a:moveTo>
                    <a:pt x="1865276" y="1331697"/>
                  </a:moveTo>
                  <a:lnTo>
                    <a:pt x="1989475" y="1061097"/>
                  </a:lnTo>
                </a:path>
                <a:path w="2004060" h="1923414">
                  <a:moveTo>
                    <a:pt x="2003675" y="836273"/>
                  </a:moveTo>
                  <a:lnTo>
                    <a:pt x="1935876" y="491274"/>
                  </a:lnTo>
                </a:path>
                <a:path w="2004060" h="1923414">
                  <a:moveTo>
                    <a:pt x="1482427" y="52399"/>
                  </a:moveTo>
                  <a:lnTo>
                    <a:pt x="1780651" y="312199"/>
                  </a:lnTo>
                </a:path>
                <a:path w="2004060" h="1923414">
                  <a:moveTo>
                    <a:pt x="776578" y="0"/>
                  </a:moveTo>
                  <a:lnTo>
                    <a:pt x="1249377" y="17099"/>
                  </a:lnTo>
                </a:path>
                <a:path w="2004060" h="1923414">
                  <a:moveTo>
                    <a:pt x="5514" y="939123"/>
                  </a:moveTo>
                  <a:lnTo>
                    <a:pt x="116214" y="565623"/>
                  </a:lnTo>
                </a:path>
                <a:path w="2004060" h="1923414">
                  <a:moveTo>
                    <a:pt x="90357" y="970023"/>
                  </a:moveTo>
                  <a:lnTo>
                    <a:pt x="1267252" y="107824"/>
                  </a:lnTo>
                </a:path>
                <a:path w="2004060" h="1923414">
                  <a:moveTo>
                    <a:pt x="288941" y="1527096"/>
                  </a:moveTo>
                  <a:lnTo>
                    <a:pt x="1767626" y="484899"/>
                  </a:lnTo>
                </a:path>
                <a:path w="2004060" h="1923414">
                  <a:moveTo>
                    <a:pt x="723641" y="1777596"/>
                  </a:moveTo>
                  <a:lnTo>
                    <a:pt x="1929051" y="995497"/>
                  </a:lnTo>
                </a:path>
                <a:path w="2004060" h="1923414">
                  <a:moveTo>
                    <a:pt x="207742" y="565473"/>
                  </a:moveTo>
                  <a:lnTo>
                    <a:pt x="1210952" y="1804171"/>
                  </a:lnTo>
                </a:path>
                <a:path w="2004060" h="1923414">
                  <a:moveTo>
                    <a:pt x="701901" y="159099"/>
                  </a:moveTo>
                  <a:lnTo>
                    <a:pt x="1705101" y="1397797"/>
                  </a:lnTo>
                </a:path>
                <a:path w="2004060" h="1923414">
                  <a:moveTo>
                    <a:pt x="1432077" y="132924"/>
                  </a:moveTo>
                  <a:lnTo>
                    <a:pt x="1934876" y="902123"/>
                  </a:lnTo>
                </a:path>
                <a:path w="2004060" h="1923414">
                  <a:moveTo>
                    <a:pt x="86457" y="1139522"/>
                  </a:moveTo>
                  <a:lnTo>
                    <a:pt x="633356" y="1794421"/>
                  </a:lnTo>
                </a:path>
                <a:path w="2004060" h="1923414">
                  <a:moveTo>
                    <a:pt x="123884" y="1053047"/>
                  </a:moveTo>
                  <a:lnTo>
                    <a:pt x="1928976" y="995447"/>
                  </a:lnTo>
                </a:path>
                <a:path w="2004060" h="1923414">
                  <a:moveTo>
                    <a:pt x="276534" y="499498"/>
                  </a:moveTo>
                  <a:lnTo>
                    <a:pt x="1705126" y="1397997"/>
                  </a:lnTo>
                </a:path>
                <a:path w="2004060" h="1923414">
                  <a:moveTo>
                    <a:pt x="701901" y="159099"/>
                  </a:moveTo>
                  <a:lnTo>
                    <a:pt x="1279702" y="1738296"/>
                  </a:lnTo>
                </a:path>
                <a:path w="2004060" h="1923414">
                  <a:moveTo>
                    <a:pt x="1342927" y="155899"/>
                  </a:moveTo>
                  <a:lnTo>
                    <a:pt x="723741" y="1777696"/>
                  </a:lnTo>
                </a:path>
                <a:path w="2004060" h="1923414">
                  <a:moveTo>
                    <a:pt x="1767501" y="485024"/>
                  </a:moveTo>
                  <a:lnTo>
                    <a:pt x="123802" y="1052922"/>
                  </a:lnTo>
                </a:path>
                <a:path w="2004060" h="1923414">
                  <a:moveTo>
                    <a:pt x="1934901" y="902248"/>
                  </a:moveTo>
                  <a:lnTo>
                    <a:pt x="276494" y="499648"/>
                  </a:lnTo>
                </a:path>
                <a:path w="2004060" h="1923414">
                  <a:moveTo>
                    <a:pt x="1773876" y="1331872"/>
                  </a:moveTo>
                  <a:lnTo>
                    <a:pt x="1343077" y="155874"/>
                  </a:lnTo>
                </a:path>
                <a:path w="2004060" h="1923414">
                  <a:moveTo>
                    <a:pt x="1371102" y="1738071"/>
                  </a:moveTo>
                  <a:lnTo>
                    <a:pt x="1342902" y="155874"/>
                  </a:lnTo>
                </a:path>
                <a:path w="2004060" h="1923414">
                  <a:moveTo>
                    <a:pt x="1371102" y="1738071"/>
                  </a:moveTo>
                  <a:lnTo>
                    <a:pt x="1849001" y="523973"/>
                  </a:lnTo>
                </a:path>
                <a:path w="2004060" h="1923414">
                  <a:moveTo>
                    <a:pt x="723641" y="1777596"/>
                  </a:moveTo>
                  <a:lnTo>
                    <a:pt x="1704951" y="1397797"/>
                  </a:lnTo>
                </a:path>
                <a:path w="2004060" h="1923414">
                  <a:moveTo>
                    <a:pt x="312549" y="1613596"/>
                  </a:moveTo>
                  <a:lnTo>
                    <a:pt x="1705151" y="1397897"/>
                  </a:lnTo>
                </a:path>
                <a:path w="2004060" h="1923414">
                  <a:moveTo>
                    <a:pt x="312549" y="1613596"/>
                  </a:moveTo>
                  <a:lnTo>
                    <a:pt x="1211052" y="1804096"/>
                  </a:lnTo>
                </a:path>
                <a:path w="2004060" h="1923414">
                  <a:moveTo>
                    <a:pt x="288941" y="1527096"/>
                  </a:moveTo>
                  <a:lnTo>
                    <a:pt x="207642" y="565598"/>
                  </a:lnTo>
                </a:path>
                <a:path w="2004060" h="1923414">
                  <a:moveTo>
                    <a:pt x="282414" y="406374"/>
                  </a:moveTo>
                  <a:lnTo>
                    <a:pt x="1267302" y="107874"/>
                  </a:lnTo>
                </a:path>
                <a:path w="2004060" h="1923414">
                  <a:moveTo>
                    <a:pt x="282414" y="406374"/>
                  </a:moveTo>
                  <a:lnTo>
                    <a:pt x="1739201" y="397374"/>
                  </a:lnTo>
                </a:path>
                <a:path w="2004060" h="1923414">
                  <a:moveTo>
                    <a:pt x="1342927" y="155899"/>
                  </a:moveTo>
                  <a:lnTo>
                    <a:pt x="289041" y="1527196"/>
                  </a:lnTo>
                </a:path>
                <a:path w="2004060" h="1923414">
                  <a:moveTo>
                    <a:pt x="1929001" y="995372"/>
                  </a:moveTo>
                  <a:lnTo>
                    <a:pt x="312614" y="1613671"/>
                  </a:lnTo>
                </a:path>
                <a:path w="2004060" h="1923414">
                  <a:moveTo>
                    <a:pt x="1934901" y="902248"/>
                  </a:moveTo>
                  <a:lnTo>
                    <a:pt x="770603" y="93149"/>
                  </a:lnTo>
                </a:path>
                <a:path w="2004060" h="1923414">
                  <a:moveTo>
                    <a:pt x="795553" y="1830746"/>
                  </a:moveTo>
                  <a:lnTo>
                    <a:pt x="1848851" y="523948"/>
                  </a:lnTo>
                </a:path>
                <a:path w="2004060" h="1923414">
                  <a:moveTo>
                    <a:pt x="1773876" y="1331872"/>
                  </a:moveTo>
                  <a:lnTo>
                    <a:pt x="1848876" y="523973"/>
                  </a:lnTo>
                </a:path>
                <a:path w="2004060" h="1923414">
                  <a:moveTo>
                    <a:pt x="1705076" y="1397847"/>
                  </a:moveTo>
                  <a:lnTo>
                    <a:pt x="123774" y="1053147"/>
                  </a:lnTo>
                </a:path>
                <a:path w="2004060" h="1923414">
                  <a:moveTo>
                    <a:pt x="1371102" y="1738071"/>
                  </a:moveTo>
                  <a:lnTo>
                    <a:pt x="1989400" y="1060972"/>
                  </a:lnTo>
                </a:path>
                <a:path w="2004060" h="1923414">
                  <a:moveTo>
                    <a:pt x="90357" y="970023"/>
                  </a:moveTo>
                  <a:lnTo>
                    <a:pt x="610556" y="159124"/>
                  </a:lnTo>
                </a:path>
                <a:path w="2004060" h="1923414">
                  <a:moveTo>
                    <a:pt x="770703" y="93124"/>
                  </a:moveTo>
                  <a:lnTo>
                    <a:pt x="1739101" y="397324"/>
                  </a:lnTo>
                </a:path>
                <a:path w="2004060" h="1923414">
                  <a:moveTo>
                    <a:pt x="701901" y="159099"/>
                  </a:moveTo>
                  <a:lnTo>
                    <a:pt x="288801" y="1527096"/>
                  </a:lnTo>
                </a:path>
                <a:path w="2004060" h="1923414">
                  <a:moveTo>
                    <a:pt x="550016" y="93549"/>
                  </a:moveTo>
                  <a:lnTo>
                    <a:pt x="221814" y="340749"/>
                  </a:lnTo>
                </a:path>
              </a:pathLst>
            </a:custGeom>
            <a:ln w="9524">
              <a:solidFill>
                <a:srgbClr val="FFFFFF"/>
              </a:solidFill>
            </a:ln>
          </p:spPr>
          <p:txBody>
            <a:bodyPr wrap="square" lIns="0" tIns="0" rIns="0" bIns="0" rtlCol="0"/>
            <a:lstStyle/>
            <a:p>
              <a:endParaRPr/>
            </a:p>
          </p:txBody>
        </p:sp>
      </p:grpSp>
      <p:grpSp>
        <p:nvGrpSpPr>
          <p:cNvPr id="15" name="object 15"/>
          <p:cNvGrpSpPr/>
          <p:nvPr/>
        </p:nvGrpSpPr>
        <p:grpSpPr>
          <a:xfrm>
            <a:off x="5765138" y="2719219"/>
            <a:ext cx="2280285" cy="2092325"/>
            <a:chOff x="5765138" y="2719219"/>
            <a:chExt cx="2280285" cy="2092325"/>
          </a:xfrm>
        </p:grpSpPr>
        <p:pic>
          <p:nvPicPr>
            <p:cNvPr id="16" name="object 16"/>
            <p:cNvPicPr/>
            <p:nvPr/>
          </p:nvPicPr>
          <p:blipFill>
            <a:blip r:embed="rId12" cstate="print"/>
            <a:stretch>
              <a:fillRect/>
            </a:stretch>
          </p:blipFill>
          <p:spPr>
            <a:xfrm>
              <a:off x="6427292" y="2719219"/>
              <a:ext cx="239024" cy="243374"/>
            </a:xfrm>
            <a:prstGeom prst="rect">
              <a:avLst/>
            </a:prstGeom>
          </p:spPr>
        </p:pic>
        <p:pic>
          <p:nvPicPr>
            <p:cNvPr id="17" name="object 17"/>
            <p:cNvPicPr/>
            <p:nvPr/>
          </p:nvPicPr>
          <p:blipFill>
            <a:blip r:embed="rId13" cstate="print"/>
            <a:stretch>
              <a:fillRect/>
            </a:stretch>
          </p:blipFill>
          <p:spPr>
            <a:xfrm>
              <a:off x="7151060" y="2789248"/>
              <a:ext cx="233074" cy="243520"/>
            </a:xfrm>
            <a:prstGeom prst="rect">
              <a:avLst/>
            </a:prstGeom>
          </p:spPr>
        </p:pic>
        <p:pic>
          <p:nvPicPr>
            <p:cNvPr id="18" name="object 18"/>
            <p:cNvPicPr/>
            <p:nvPr/>
          </p:nvPicPr>
          <p:blipFill>
            <a:blip r:embed="rId14" cstate="print"/>
            <a:stretch>
              <a:fillRect/>
            </a:stretch>
          </p:blipFill>
          <p:spPr>
            <a:xfrm>
              <a:off x="7622709" y="3073618"/>
              <a:ext cx="238199" cy="244499"/>
            </a:xfrm>
            <a:prstGeom prst="rect">
              <a:avLst/>
            </a:prstGeom>
          </p:spPr>
        </p:pic>
        <p:pic>
          <p:nvPicPr>
            <p:cNvPr id="19" name="object 19"/>
            <p:cNvPicPr/>
            <p:nvPr/>
          </p:nvPicPr>
          <p:blipFill>
            <a:blip r:embed="rId15" cstate="print"/>
            <a:stretch>
              <a:fillRect/>
            </a:stretch>
          </p:blipFill>
          <p:spPr>
            <a:xfrm>
              <a:off x="5933132" y="3125593"/>
              <a:ext cx="239024" cy="243374"/>
            </a:xfrm>
            <a:prstGeom prst="rect">
              <a:avLst/>
            </a:prstGeom>
          </p:spPr>
        </p:pic>
        <p:pic>
          <p:nvPicPr>
            <p:cNvPr id="20" name="object 20"/>
            <p:cNvPicPr/>
            <p:nvPr/>
          </p:nvPicPr>
          <p:blipFill>
            <a:blip r:embed="rId16" cstate="print"/>
            <a:stretch>
              <a:fillRect/>
            </a:stretch>
          </p:blipFill>
          <p:spPr>
            <a:xfrm>
              <a:off x="5765138" y="3733242"/>
              <a:ext cx="242249" cy="239699"/>
            </a:xfrm>
            <a:prstGeom prst="rect">
              <a:avLst/>
            </a:prstGeom>
          </p:spPr>
        </p:pic>
        <p:pic>
          <p:nvPicPr>
            <p:cNvPr id="21" name="object 21"/>
            <p:cNvPicPr/>
            <p:nvPr/>
          </p:nvPicPr>
          <p:blipFill>
            <a:blip r:embed="rId17" cstate="print"/>
            <a:stretch>
              <a:fillRect/>
            </a:stretch>
          </p:blipFill>
          <p:spPr>
            <a:xfrm>
              <a:off x="5954431" y="4281075"/>
              <a:ext cx="241621" cy="238649"/>
            </a:xfrm>
            <a:prstGeom prst="rect">
              <a:avLst/>
            </a:prstGeom>
          </p:spPr>
        </p:pic>
        <p:pic>
          <p:nvPicPr>
            <p:cNvPr id="22" name="object 22"/>
            <p:cNvPicPr/>
            <p:nvPr/>
          </p:nvPicPr>
          <p:blipFill>
            <a:blip r:embed="rId18" cstate="print"/>
            <a:stretch>
              <a:fillRect/>
            </a:stretch>
          </p:blipFill>
          <p:spPr>
            <a:xfrm>
              <a:off x="6457667" y="4569008"/>
              <a:ext cx="235978" cy="242388"/>
            </a:xfrm>
            <a:prstGeom prst="rect">
              <a:avLst/>
            </a:prstGeom>
          </p:spPr>
        </p:pic>
        <p:pic>
          <p:nvPicPr>
            <p:cNvPr id="23" name="object 23"/>
            <p:cNvPicPr/>
            <p:nvPr/>
          </p:nvPicPr>
          <p:blipFill>
            <a:blip r:embed="rId19" cstate="print"/>
            <a:stretch>
              <a:fillRect/>
            </a:stretch>
          </p:blipFill>
          <p:spPr>
            <a:xfrm>
              <a:off x="7082305" y="4523016"/>
              <a:ext cx="239024" cy="243374"/>
            </a:xfrm>
            <a:prstGeom prst="rect">
              <a:avLst/>
            </a:prstGeom>
          </p:spPr>
        </p:pic>
        <p:pic>
          <p:nvPicPr>
            <p:cNvPr id="24" name="object 24"/>
            <p:cNvPicPr/>
            <p:nvPr/>
          </p:nvPicPr>
          <p:blipFill>
            <a:blip r:embed="rId12" cstate="print"/>
            <a:stretch>
              <a:fillRect/>
            </a:stretch>
          </p:blipFill>
          <p:spPr>
            <a:xfrm>
              <a:off x="7576465" y="4116641"/>
              <a:ext cx="239024" cy="243374"/>
            </a:xfrm>
            <a:prstGeom prst="rect">
              <a:avLst/>
            </a:prstGeom>
          </p:spPr>
        </p:pic>
        <p:pic>
          <p:nvPicPr>
            <p:cNvPr id="25" name="object 25"/>
            <p:cNvPicPr/>
            <p:nvPr/>
          </p:nvPicPr>
          <p:blipFill>
            <a:blip r:embed="rId20" cstate="print"/>
            <a:stretch>
              <a:fillRect/>
            </a:stretch>
          </p:blipFill>
          <p:spPr>
            <a:xfrm>
              <a:off x="7806289" y="3621017"/>
              <a:ext cx="239024" cy="243374"/>
            </a:xfrm>
            <a:prstGeom prst="rect">
              <a:avLst/>
            </a:prstGeom>
          </p:spPr>
        </p:pic>
        <p:pic>
          <p:nvPicPr>
            <p:cNvPr id="26" name="object 26"/>
            <p:cNvPicPr/>
            <p:nvPr/>
          </p:nvPicPr>
          <p:blipFill>
            <a:blip r:embed="rId21" cstate="print"/>
            <a:stretch>
              <a:fillRect/>
            </a:stretch>
          </p:blipFill>
          <p:spPr>
            <a:xfrm>
              <a:off x="6848366" y="3592642"/>
              <a:ext cx="239024" cy="243374"/>
            </a:xfrm>
            <a:prstGeom prst="rect">
              <a:avLst/>
            </a:prstGeom>
          </p:spPr>
        </p:pic>
        <p:sp>
          <p:nvSpPr>
            <p:cNvPr id="27" name="object 27"/>
            <p:cNvSpPr/>
            <p:nvPr/>
          </p:nvSpPr>
          <p:spPr>
            <a:xfrm>
              <a:off x="6007387" y="2953219"/>
              <a:ext cx="1805305" cy="1618615"/>
            </a:xfrm>
            <a:custGeom>
              <a:avLst/>
              <a:gdLst/>
              <a:ahLst/>
              <a:cxnLst/>
              <a:rect l="l" t="t" r="r" b="b"/>
              <a:pathLst>
                <a:path w="1805304" h="1618614">
                  <a:moveTo>
                    <a:pt x="578023" y="0"/>
                  </a:moveTo>
                  <a:lnTo>
                    <a:pt x="921823" y="648898"/>
                  </a:lnTo>
                </a:path>
                <a:path w="1805304" h="1618614">
                  <a:moveTo>
                    <a:pt x="1237247" y="79549"/>
                  </a:moveTo>
                  <a:lnTo>
                    <a:pt x="1013172" y="648648"/>
                  </a:lnTo>
                </a:path>
                <a:path w="1805304" h="1618614">
                  <a:moveTo>
                    <a:pt x="1643621" y="325899"/>
                  </a:moveTo>
                  <a:lnTo>
                    <a:pt x="1073622" y="714398"/>
                  </a:lnTo>
                </a:path>
                <a:path w="1805304" h="1618614">
                  <a:moveTo>
                    <a:pt x="152649" y="340399"/>
                  </a:moveTo>
                  <a:lnTo>
                    <a:pt x="853148" y="714798"/>
                  </a:lnTo>
                </a:path>
                <a:path w="1805304" h="1618614">
                  <a:moveTo>
                    <a:pt x="1805121" y="836248"/>
                  </a:moveTo>
                  <a:lnTo>
                    <a:pt x="1068022" y="807448"/>
                  </a:lnTo>
                </a:path>
                <a:path w="1805304" h="1618614">
                  <a:moveTo>
                    <a:pt x="0" y="893923"/>
                  </a:moveTo>
                  <a:lnTo>
                    <a:pt x="847198" y="807823"/>
                  </a:lnTo>
                </a:path>
                <a:path w="1805304" h="1618614">
                  <a:moveTo>
                    <a:pt x="165049" y="1367972"/>
                  </a:moveTo>
                  <a:lnTo>
                    <a:pt x="907548" y="873573"/>
                  </a:lnTo>
                </a:path>
                <a:path w="1805304" h="1618614">
                  <a:moveTo>
                    <a:pt x="599773" y="1618496"/>
                  </a:moveTo>
                  <a:lnTo>
                    <a:pt x="907573" y="873598"/>
                  </a:lnTo>
                </a:path>
                <a:path w="1805304" h="1618614">
                  <a:moveTo>
                    <a:pt x="1155822" y="1579146"/>
                  </a:moveTo>
                  <a:lnTo>
                    <a:pt x="999222" y="873548"/>
                  </a:lnTo>
                </a:path>
                <a:path w="1805304" h="1618614">
                  <a:moveTo>
                    <a:pt x="1581196" y="1238747"/>
                  </a:moveTo>
                  <a:lnTo>
                    <a:pt x="999197" y="873348"/>
                  </a:lnTo>
                </a:path>
              </a:pathLst>
            </a:custGeom>
            <a:ln w="9524">
              <a:solidFill>
                <a:srgbClr val="FFFFFF"/>
              </a:solidFill>
            </a:ln>
          </p:spPr>
          <p:txBody>
            <a:bodyPr wrap="square" lIns="0" tIns="0" rIns="0" bIns="0" rtlCol="0"/>
            <a:lstStyle/>
            <a:p>
              <a:endParaRPr/>
            </a:p>
          </p:txBody>
        </p:sp>
      </p:grpSp>
      <p:sp>
        <p:nvSpPr>
          <p:cNvPr id="28" name="object 28"/>
          <p:cNvSpPr txBox="1"/>
          <p:nvPr/>
        </p:nvSpPr>
        <p:spPr>
          <a:xfrm>
            <a:off x="318610" y="1125468"/>
            <a:ext cx="4458835" cy="1397819"/>
          </a:xfrm>
          <a:prstGeom prst="rect">
            <a:avLst/>
          </a:prstGeom>
        </p:spPr>
        <p:txBody>
          <a:bodyPr vert="horz" wrap="square" lIns="0" tIns="12700" rIns="0" bIns="0" rtlCol="0">
            <a:spAutoFit/>
          </a:bodyPr>
          <a:lstStyle/>
          <a:p>
            <a:pPr marL="12065" marR="5080" algn="ctr">
              <a:lnSpc>
                <a:spcPct val="100000"/>
              </a:lnSpc>
              <a:spcBef>
                <a:spcPts val="100"/>
              </a:spcBef>
            </a:pPr>
            <a:r>
              <a:rPr lang="vi-VN" sz="1800" spc="-125" dirty="0">
                <a:solidFill>
                  <a:srgbClr val="FFCA3A"/>
                </a:solidFill>
                <a:latin typeface="Verdana"/>
                <a:cs typeface="Verdana"/>
              </a:rPr>
              <a:t>Mạng lưới các máy chủ độc lập của Bitcoin cho phép truy xuất, tái tạo và xác thực toàn bộ chuỗi dữ liệu chỉ với duy nhất </a:t>
            </a:r>
            <a:r>
              <a:rPr lang="vi-VN" sz="1800" spc="-125">
                <a:solidFill>
                  <a:srgbClr val="FFCA3A"/>
                </a:solidFill>
                <a:latin typeface="Verdana"/>
                <a:cs typeface="Verdana"/>
              </a:rPr>
              <a:t>một máy chủ </a:t>
            </a:r>
            <a:r>
              <a:rPr lang="vi-VN" sz="1800" spc="-125" dirty="0">
                <a:solidFill>
                  <a:srgbClr val="FFCA3A"/>
                </a:solidFill>
                <a:latin typeface="Verdana"/>
                <a:cs typeface="Verdana"/>
              </a:rPr>
              <a:t>khác, cho phép mạng lưới hoạt động mà không cần một cơ quan trung ương</a:t>
            </a:r>
            <a:r>
              <a:rPr sz="1800" spc="-80" dirty="0">
                <a:solidFill>
                  <a:srgbClr val="FFCA3A"/>
                </a:solidFill>
                <a:latin typeface="Verdana"/>
                <a:cs typeface="Verdana"/>
              </a:rPr>
              <a:t>.</a:t>
            </a:r>
            <a:endParaRPr sz="1800" dirty="0">
              <a:latin typeface="Verdana"/>
              <a:cs typeface="Verdana"/>
            </a:endParaRPr>
          </a:p>
        </p:txBody>
      </p:sp>
      <p:sp>
        <p:nvSpPr>
          <p:cNvPr id="29" name="object 29"/>
          <p:cNvSpPr txBox="1"/>
          <p:nvPr/>
        </p:nvSpPr>
        <p:spPr>
          <a:xfrm>
            <a:off x="4949531" y="1125468"/>
            <a:ext cx="3797670" cy="1397819"/>
          </a:xfrm>
          <a:prstGeom prst="rect">
            <a:avLst/>
          </a:prstGeom>
        </p:spPr>
        <p:txBody>
          <a:bodyPr vert="horz" wrap="square" lIns="0" tIns="12700" rIns="0" bIns="0" rtlCol="0">
            <a:spAutoFit/>
          </a:bodyPr>
          <a:lstStyle/>
          <a:p>
            <a:pPr marL="12065" marR="5080" indent="635" algn="ctr">
              <a:lnSpc>
                <a:spcPct val="100000"/>
              </a:lnSpc>
              <a:spcBef>
                <a:spcPts val="100"/>
              </a:spcBef>
            </a:pPr>
            <a:r>
              <a:rPr lang="vi-VN" sz="1800" spc="-155" dirty="0">
                <a:solidFill>
                  <a:srgbClr val="89C826"/>
                </a:solidFill>
                <a:latin typeface="Verdana"/>
                <a:cs typeface="Verdana"/>
              </a:rPr>
              <a:t>Những mạng lưới tập trung và cần xin phép khi gia nhập tạo nên hệ thống tài chính truyền thống với đồng tiền pháp định điều có cùng một tính chất cơ bản đó là có duy nhất 1 điểm tác nghẽn</a:t>
            </a:r>
            <a:r>
              <a:rPr sz="1800" spc="-60" dirty="0">
                <a:solidFill>
                  <a:srgbClr val="89C826"/>
                </a:solidFill>
                <a:latin typeface="Verdana"/>
                <a:cs typeface="Verdana"/>
              </a:rPr>
              <a:t>.</a:t>
            </a:r>
            <a:endParaRPr sz="1800" dirty="0">
              <a:latin typeface="Verdana"/>
              <a:cs typeface="Verdana"/>
            </a:endParaRPr>
          </a:p>
        </p:txBody>
      </p:sp>
      <p:sp>
        <p:nvSpPr>
          <p:cNvPr id="30" name="object 30"/>
          <p:cNvSpPr txBox="1"/>
          <p:nvPr/>
        </p:nvSpPr>
        <p:spPr>
          <a:xfrm>
            <a:off x="8769027" y="3989567"/>
            <a:ext cx="299720" cy="982344"/>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@ANILSAIDSO</a:t>
            </a:r>
            <a:endParaRPr sz="1800">
              <a:latin typeface="FreeSans"/>
              <a:cs typeface="Free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6798" y="670298"/>
            <a:ext cx="8201025" cy="4405630"/>
            <a:chOff x="526798" y="670298"/>
            <a:chExt cx="8201025" cy="4405630"/>
          </a:xfrm>
        </p:grpSpPr>
        <p:pic>
          <p:nvPicPr>
            <p:cNvPr id="3" name="object 3"/>
            <p:cNvPicPr/>
            <p:nvPr/>
          </p:nvPicPr>
          <p:blipFill>
            <a:blip r:embed="rId2" cstate="print"/>
            <a:stretch>
              <a:fillRect/>
            </a:stretch>
          </p:blipFill>
          <p:spPr>
            <a:xfrm>
              <a:off x="526798" y="670298"/>
              <a:ext cx="8200833" cy="4405066"/>
            </a:xfrm>
            <a:prstGeom prst="rect">
              <a:avLst/>
            </a:prstGeom>
          </p:spPr>
        </p:pic>
        <p:pic>
          <p:nvPicPr>
            <p:cNvPr id="4" name="object 4"/>
            <p:cNvPicPr/>
            <p:nvPr/>
          </p:nvPicPr>
          <p:blipFill>
            <a:blip r:embed="rId3" cstate="print"/>
            <a:stretch>
              <a:fillRect/>
            </a:stretch>
          </p:blipFill>
          <p:spPr>
            <a:xfrm>
              <a:off x="599131" y="4727165"/>
              <a:ext cx="1732014" cy="286199"/>
            </a:xfrm>
            <a:prstGeom prst="rect">
              <a:avLst/>
            </a:prstGeom>
          </p:spPr>
        </p:pic>
        <p:sp>
          <p:nvSpPr>
            <p:cNvPr id="5" name="object 5"/>
            <p:cNvSpPr/>
            <p:nvPr/>
          </p:nvSpPr>
          <p:spPr>
            <a:xfrm>
              <a:off x="594368" y="4722390"/>
              <a:ext cx="1741805" cy="295910"/>
            </a:xfrm>
            <a:custGeom>
              <a:avLst/>
              <a:gdLst/>
              <a:ahLst/>
              <a:cxnLst/>
              <a:rect l="l" t="t" r="r" b="b"/>
              <a:pathLst>
                <a:path w="1741805" h="295910">
                  <a:moveTo>
                    <a:pt x="0" y="0"/>
                  </a:moveTo>
                  <a:lnTo>
                    <a:pt x="1741538" y="0"/>
                  </a:lnTo>
                  <a:lnTo>
                    <a:pt x="1741538" y="295724"/>
                  </a:lnTo>
                  <a:lnTo>
                    <a:pt x="0" y="295724"/>
                  </a:lnTo>
                  <a:lnTo>
                    <a:pt x="0" y="0"/>
                  </a:lnTo>
                  <a:close/>
                </a:path>
              </a:pathLst>
            </a:custGeom>
            <a:ln w="9524">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593924" y="17730"/>
            <a:ext cx="5792470" cy="582211"/>
          </a:xfrm>
          <a:prstGeom prst="rect">
            <a:avLst/>
          </a:prstGeom>
        </p:spPr>
        <p:txBody>
          <a:bodyPr vert="horz" wrap="square" lIns="0" tIns="12700" rIns="0" bIns="0" rtlCol="0">
            <a:spAutoFit/>
          </a:bodyPr>
          <a:lstStyle/>
          <a:p>
            <a:pPr marL="12700">
              <a:lnSpc>
                <a:spcPct val="100000"/>
              </a:lnSpc>
              <a:spcBef>
                <a:spcPts val="100"/>
              </a:spcBef>
            </a:pPr>
            <a:r>
              <a:rPr lang="vi-VN" sz="3700" spc="-150" dirty="0">
                <a:solidFill>
                  <a:srgbClr val="000000"/>
                </a:solidFill>
              </a:rPr>
              <a:t>SỐ MÁY CHỦ</a:t>
            </a:r>
            <a:r>
              <a:rPr sz="3700" spc="-150" dirty="0">
                <a:solidFill>
                  <a:srgbClr val="000000"/>
                </a:solidFill>
              </a:rPr>
              <a:t> BITCOIN: 16,644</a:t>
            </a:r>
            <a:endParaRPr sz="3700" spc="-150" dirty="0"/>
          </a:p>
        </p:txBody>
      </p:sp>
      <p:sp>
        <p:nvSpPr>
          <p:cNvPr id="7" name="object 7"/>
          <p:cNvSpPr txBox="1"/>
          <p:nvPr/>
        </p:nvSpPr>
        <p:spPr>
          <a:xfrm>
            <a:off x="6781801" y="228021"/>
            <a:ext cx="1873390" cy="389209"/>
          </a:xfrm>
          <a:prstGeom prst="rect">
            <a:avLst/>
          </a:prstGeom>
        </p:spPr>
        <p:txBody>
          <a:bodyPr vert="horz" wrap="square" lIns="0" tIns="12065" rIns="0" bIns="0" rtlCol="0">
            <a:spAutoFit/>
          </a:bodyPr>
          <a:lstStyle/>
          <a:p>
            <a:pPr marL="12700" algn="r">
              <a:lnSpc>
                <a:spcPct val="100000"/>
              </a:lnSpc>
              <a:spcBef>
                <a:spcPts val="95"/>
              </a:spcBef>
            </a:pPr>
            <a:r>
              <a:rPr lang="vi-VN" sz="2450" i="1" spc="-300" dirty="0">
                <a:solidFill>
                  <a:srgbClr val="FFFFFF"/>
                </a:solidFill>
                <a:latin typeface="FreeSans"/>
                <a:cs typeface="FreeSans"/>
              </a:rPr>
              <a:t>04/07/2</a:t>
            </a:r>
            <a:r>
              <a:rPr sz="2450" i="1" spc="-300" dirty="0">
                <a:solidFill>
                  <a:srgbClr val="FFFFFF"/>
                </a:solidFill>
                <a:latin typeface="FreeSans"/>
                <a:cs typeface="FreeSans"/>
              </a:rPr>
              <a:t>023</a:t>
            </a:r>
            <a:endParaRPr sz="2450" spc="-300" dirty="0">
              <a:latin typeface="FreeSans"/>
              <a:cs typeface="Free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048" y="1426229"/>
            <a:ext cx="3836152" cy="1859483"/>
          </a:xfrm>
          <a:prstGeom prst="rect">
            <a:avLst/>
          </a:prstGeom>
        </p:spPr>
        <p:txBody>
          <a:bodyPr vert="horz" wrap="square" lIns="0" tIns="12700" rIns="0" bIns="0" rtlCol="0">
            <a:spAutoFit/>
          </a:bodyPr>
          <a:lstStyle/>
          <a:p>
            <a:pPr marL="12700" marR="5080">
              <a:lnSpc>
                <a:spcPct val="100000"/>
              </a:lnSpc>
              <a:spcBef>
                <a:spcPts val="100"/>
              </a:spcBef>
            </a:pPr>
            <a:r>
              <a:rPr sz="2400" i="1" spc="-150" dirty="0">
                <a:solidFill>
                  <a:srgbClr val="000000"/>
                </a:solidFill>
                <a:latin typeface="Verdana"/>
                <a:cs typeface="Verdana"/>
              </a:rPr>
              <a:t>"</a:t>
            </a:r>
            <a:r>
              <a:rPr lang="vi-VN" sz="2400" i="1" spc="-150" dirty="0">
                <a:solidFill>
                  <a:srgbClr val="000000"/>
                </a:solidFill>
                <a:latin typeface="Verdana"/>
                <a:cs typeface="Verdana"/>
              </a:rPr>
              <a:t> Vấn đề cơ bản của việc giao tiếp là làm sao để tái tạo lại một thông điệp được chọn tại một điểm khác</a:t>
            </a:r>
            <a:r>
              <a:rPr sz="2400" i="1" spc="-10" dirty="0">
                <a:solidFill>
                  <a:srgbClr val="000000"/>
                </a:solidFill>
                <a:latin typeface="Verdana"/>
                <a:cs typeface="Verdana"/>
              </a:rPr>
              <a:t>."</a:t>
            </a:r>
            <a:endParaRPr sz="2400" dirty="0">
              <a:latin typeface="Verdana"/>
              <a:cs typeface="Verdana"/>
            </a:endParaRPr>
          </a:p>
          <a:p>
            <a:pPr marL="12700">
              <a:lnSpc>
                <a:spcPct val="100000"/>
              </a:lnSpc>
            </a:pPr>
            <a:r>
              <a:rPr sz="2400" dirty="0">
                <a:solidFill>
                  <a:srgbClr val="000000"/>
                </a:solidFill>
                <a:latin typeface="Verdana"/>
                <a:cs typeface="Verdana"/>
              </a:rPr>
              <a:t>—</a:t>
            </a:r>
            <a:r>
              <a:rPr sz="2400" b="1" spc="-210" dirty="0">
                <a:solidFill>
                  <a:srgbClr val="000000"/>
                </a:solidFill>
                <a:latin typeface="Verdana"/>
                <a:cs typeface="Verdana"/>
              </a:rPr>
              <a:t>Claude</a:t>
            </a:r>
            <a:r>
              <a:rPr sz="2400" b="1" spc="-114" dirty="0">
                <a:solidFill>
                  <a:srgbClr val="000000"/>
                </a:solidFill>
                <a:latin typeface="Verdana"/>
                <a:cs typeface="Verdana"/>
              </a:rPr>
              <a:t> </a:t>
            </a:r>
            <a:r>
              <a:rPr sz="2400" b="1" spc="-270" dirty="0">
                <a:solidFill>
                  <a:srgbClr val="000000"/>
                </a:solidFill>
                <a:latin typeface="Verdana"/>
                <a:cs typeface="Verdana"/>
              </a:rPr>
              <a:t>Shannon</a:t>
            </a:r>
            <a:endParaRPr sz="2400" dirty="0">
              <a:latin typeface="Verdana"/>
              <a:cs typeface="Verdana"/>
            </a:endParaRPr>
          </a:p>
        </p:txBody>
      </p:sp>
      <p:pic>
        <p:nvPicPr>
          <p:cNvPr id="3" name="object 3"/>
          <p:cNvPicPr/>
          <p:nvPr/>
        </p:nvPicPr>
        <p:blipFill>
          <a:blip r:embed="rId2" cstate="print"/>
          <a:stretch>
            <a:fillRect/>
          </a:stretch>
        </p:blipFill>
        <p:spPr>
          <a:xfrm>
            <a:off x="4593665" y="0"/>
            <a:ext cx="4550315" cy="51434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sp>
        <p:nvSpPr>
          <p:cNvPr id="3" name="object 3"/>
          <p:cNvSpPr txBox="1"/>
          <p:nvPr/>
        </p:nvSpPr>
        <p:spPr>
          <a:xfrm>
            <a:off x="2344815" y="1449165"/>
            <a:ext cx="7088178" cy="1795363"/>
          </a:xfrm>
          <a:prstGeom prst="rect">
            <a:avLst/>
          </a:prstGeom>
        </p:spPr>
        <p:txBody>
          <a:bodyPr vert="horz" wrap="square" lIns="0" tIns="12700" rIns="0" bIns="0" rtlCol="0">
            <a:spAutoFit/>
          </a:bodyPr>
          <a:lstStyle/>
          <a:p>
            <a:pPr marL="12700">
              <a:lnSpc>
                <a:spcPts val="5470"/>
              </a:lnSpc>
              <a:spcBef>
                <a:spcPts val="100"/>
              </a:spcBef>
            </a:pPr>
            <a:r>
              <a:rPr lang="vi-VN" sz="4600" spc="-300" dirty="0">
                <a:latin typeface="FreeSans"/>
                <a:cs typeface="FreeSans"/>
              </a:rPr>
              <a:t>MẠNG</a:t>
            </a:r>
            <a:r>
              <a:rPr sz="4600" spc="-300" dirty="0">
                <a:latin typeface="FreeSans"/>
                <a:cs typeface="FreeSans"/>
              </a:rPr>
              <a:t> BITCOIN </a:t>
            </a:r>
            <a:r>
              <a:rPr lang="vi-VN" sz="4600" spc="-300" dirty="0">
                <a:latin typeface="FreeSans"/>
                <a:cs typeface="FreeSans"/>
              </a:rPr>
              <a:t>HOẠT ĐỘNG</a:t>
            </a:r>
            <a:r>
              <a:rPr sz="4600" spc="-300" dirty="0">
                <a:latin typeface="FreeSans"/>
                <a:cs typeface="FreeSans"/>
              </a:rPr>
              <a:t>:</a:t>
            </a:r>
          </a:p>
          <a:p>
            <a:pPr marL="16510">
              <a:lnSpc>
                <a:spcPts val="8350"/>
              </a:lnSpc>
            </a:pPr>
            <a:r>
              <a:rPr sz="7000" spc="-150" dirty="0">
                <a:latin typeface="FreeSans"/>
                <a:cs typeface="FreeSans"/>
              </a:rPr>
              <a:t>99.98836915276 %</a:t>
            </a:r>
          </a:p>
        </p:txBody>
      </p:sp>
      <p:sp>
        <p:nvSpPr>
          <p:cNvPr id="4" name="object 4"/>
          <p:cNvSpPr txBox="1"/>
          <p:nvPr/>
        </p:nvSpPr>
        <p:spPr>
          <a:xfrm>
            <a:off x="2339818" y="3197008"/>
            <a:ext cx="5650116" cy="545661"/>
          </a:xfrm>
          <a:prstGeom prst="rect">
            <a:avLst/>
          </a:prstGeom>
        </p:spPr>
        <p:txBody>
          <a:bodyPr vert="horz" wrap="square" lIns="0" tIns="14604" rIns="0" bIns="0" rtlCol="0">
            <a:spAutoFit/>
          </a:bodyPr>
          <a:lstStyle/>
          <a:p>
            <a:pPr marL="12700">
              <a:lnSpc>
                <a:spcPct val="100000"/>
              </a:lnSpc>
              <a:spcBef>
                <a:spcPts val="114"/>
              </a:spcBef>
            </a:pPr>
            <a:r>
              <a:rPr lang="vi-VN" sz="3450" i="1" spc="-150" dirty="0">
                <a:solidFill>
                  <a:srgbClr val="FFFFFF"/>
                </a:solidFill>
                <a:latin typeface="FreeSans"/>
                <a:cs typeface="FreeSans"/>
              </a:rPr>
              <a:t>TỪ ĐIỂM KHỞI ĐẦU</a:t>
            </a:r>
            <a:r>
              <a:rPr sz="3450" i="1" spc="-150" dirty="0">
                <a:solidFill>
                  <a:srgbClr val="FFFFFF"/>
                </a:solidFill>
                <a:latin typeface="FreeSans"/>
                <a:cs typeface="FreeSans"/>
              </a:rPr>
              <a:t> (</a:t>
            </a:r>
            <a:r>
              <a:rPr lang="vi-VN" sz="3450" i="1" spc="-150" dirty="0">
                <a:solidFill>
                  <a:srgbClr val="FFFFFF"/>
                </a:solidFill>
                <a:latin typeface="FreeSans"/>
                <a:cs typeface="FreeSans"/>
              </a:rPr>
              <a:t>03-01-</a:t>
            </a:r>
            <a:r>
              <a:rPr sz="3450" i="1" spc="-150" dirty="0">
                <a:solidFill>
                  <a:srgbClr val="FFFFFF"/>
                </a:solidFill>
                <a:latin typeface="FreeSans"/>
                <a:cs typeface="FreeSans"/>
              </a:rPr>
              <a:t>2009)</a:t>
            </a:r>
            <a:endParaRPr sz="3450" spc="-150" dirty="0">
              <a:latin typeface="FreeSans"/>
              <a:cs typeface="FreeSans"/>
            </a:endParaRPr>
          </a:p>
        </p:txBody>
      </p:sp>
      <p:sp>
        <p:nvSpPr>
          <p:cNvPr id="5" name="object 5"/>
          <p:cNvSpPr txBox="1"/>
          <p:nvPr/>
        </p:nvSpPr>
        <p:spPr>
          <a:xfrm>
            <a:off x="3255559" y="4582848"/>
            <a:ext cx="2633345" cy="228268"/>
          </a:xfrm>
          <a:prstGeom prst="rect">
            <a:avLst/>
          </a:prstGeom>
        </p:spPr>
        <p:txBody>
          <a:bodyPr vert="horz" wrap="square" lIns="0" tIns="12700" rIns="0" bIns="0" rtlCol="0">
            <a:spAutoFit/>
          </a:bodyPr>
          <a:lstStyle/>
          <a:p>
            <a:pPr marL="12700">
              <a:lnSpc>
                <a:spcPct val="100000"/>
              </a:lnSpc>
              <a:spcBef>
                <a:spcPts val="100"/>
              </a:spcBef>
            </a:pPr>
            <a:r>
              <a:rPr lang="vi-VN" sz="1400" i="1" dirty="0">
                <a:latin typeface="Arial"/>
                <a:cs typeface="Arial"/>
              </a:rPr>
              <a:t>Nguồn</a:t>
            </a:r>
            <a:r>
              <a:rPr sz="1400" i="1" dirty="0">
                <a:latin typeface="Arial"/>
                <a:cs typeface="Arial"/>
              </a:rPr>
              <a:t>:</a:t>
            </a:r>
            <a:r>
              <a:rPr sz="1400" i="1" spc="-35" dirty="0">
                <a:latin typeface="Arial"/>
                <a:cs typeface="Arial"/>
              </a:rPr>
              <a:t> </a:t>
            </a:r>
            <a:r>
              <a:rPr sz="1400" i="1" spc="-10" dirty="0">
                <a:latin typeface="Arial"/>
                <a:cs typeface="Arial"/>
              </a:rPr>
              <a:t>buybitcoinworldwide.com</a:t>
            </a:r>
            <a:endParaRPr sz="1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1773" y="738013"/>
            <a:ext cx="8350884" cy="3783329"/>
            <a:chOff x="691773" y="738013"/>
            <a:chExt cx="8350884" cy="3783329"/>
          </a:xfrm>
        </p:grpSpPr>
        <p:pic>
          <p:nvPicPr>
            <p:cNvPr id="3" name="object 3"/>
            <p:cNvPicPr/>
            <p:nvPr/>
          </p:nvPicPr>
          <p:blipFill>
            <a:blip r:embed="rId2" cstate="print"/>
            <a:stretch>
              <a:fillRect/>
            </a:stretch>
          </p:blipFill>
          <p:spPr>
            <a:xfrm>
              <a:off x="801835" y="789013"/>
              <a:ext cx="7926996" cy="3732252"/>
            </a:xfrm>
            <a:prstGeom prst="rect">
              <a:avLst/>
            </a:prstGeom>
          </p:spPr>
        </p:pic>
        <p:sp>
          <p:nvSpPr>
            <p:cNvPr id="4" name="object 4"/>
            <p:cNvSpPr/>
            <p:nvPr/>
          </p:nvSpPr>
          <p:spPr>
            <a:xfrm>
              <a:off x="691769" y="738022"/>
              <a:ext cx="8350884" cy="810895"/>
            </a:xfrm>
            <a:custGeom>
              <a:avLst/>
              <a:gdLst/>
              <a:ahLst/>
              <a:cxnLst/>
              <a:rect l="l" t="t" r="r" b="b"/>
              <a:pathLst>
                <a:path w="8350884" h="810894">
                  <a:moveTo>
                    <a:pt x="816292" y="0"/>
                  </a:moveTo>
                  <a:lnTo>
                    <a:pt x="0" y="0"/>
                  </a:lnTo>
                  <a:lnTo>
                    <a:pt x="0" y="752094"/>
                  </a:lnTo>
                  <a:lnTo>
                    <a:pt x="816292" y="752094"/>
                  </a:lnTo>
                  <a:lnTo>
                    <a:pt x="816292" y="0"/>
                  </a:lnTo>
                  <a:close/>
                </a:path>
                <a:path w="8350884" h="810894">
                  <a:moveTo>
                    <a:pt x="8350783" y="12"/>
                  </a:moveTo>
                  <a:lnTo>
                    <a:pt x="6886181" y="12"/>
                  </a:lnTo>
                  <a:lnTo>
                    <a:pt x="6886181" y="810310"/>
                  </a:lnTo>
                  <a:lnTo>
                    <a:pt x="8350783" y="810310"/>
                  </a:lnTo>
                  <a:lnTo>
                    <a:pt x="8350783" y="12"/>
                  </a:lnTo>
                  <a:close/>
                </a:path>
              </a:pathLst>
            </a:custGeom>
            <a:solidFill>
              <a:srgbClr val="000000"/>
            </a:solidFill>
          </p:spPr>
          <p:txBody>
            <a:bodyPr wrap="square" lIns="0" tIns="0" rIns="0" bIns="0" rtlCol="0"/>
            <a:lstStyle/>
            <a:p>
              <a:endParaRPr/>
            </a:p>
          </p:txBody>
        </p:sp>
      </p:grpSp>
      <p:sp>
        <p:nvSpPr>
          <p:cNvPr id="5" name="object 5"/>
          <p:cNvSpPr txBox="1"/>
          <p:nvPr/>
        </p:nvSpPr>
        <p:spPr>
          <a:xfrm>
            <a:off x="241024" y="181243"/>
            <a:ext cx="2730776" cy="1135054"/>
          </a:xfrm>
          <a:prstGeom prst="rect">
            <a:avLst/>
          </a:prstGeom>
        </p:spPr>
        <p:txBody>
          <a:bodyPr vert="horz" wrap="square" lIns="0" tIns="136525" rIns="0" bIns="0" rtlCol="0">
            <a:spAutoFit/>
          </a:bodyPr>
          <a:lstStyle/>
          <a:p>
            <a:pPr marL="12700" marR="5080">
              <a:lnSpc>
                <a:spcPct val="79700"/>
              </a:lnSpc>
              <a:spcBef>
                <a:spcPts val="1075"/>
              </a:spcBef>
            </a:pPr>
            <a:r>
              <a:rPr lang="vi-VN" sz="4000" spc="-150" dirty="0">
                <a:solidFill>
                  <a:srgbClr val="FFCA3A"/>
                </a:solidFill>
                <a:latin typeface="FreeSans"/>
                <a:cs typeface="FreeSans"/>
              </a:rPr>
              <a:t>KIẾN TẠO</a:t>
            </a:r>
            <a:r>
              <a:rPr sz="4000" spc="-150" dirty="0">
                <a:solidFill>
                  <a:srgbClr val="FFCA3A"/>
                </a:solidFill>
                <a:latin typeface="FreeSans"/>
                <a:cs typeface="FreeSans"/>
              </a:rPr>
              <a:t> </a:t>
            </a:r>
            <a:br>
              <a:rPr lang="vi-VN" sz="4000" spc="-150" dirty="0">
                <a:solidFill>
                  <a:srgbClr val="FFCA3A"/>
                </a:solidFill>
                <a:latin typeface="FreeSans"/>
                <a:cs typeface="FreeSans"/>
              </a:rPr>
            </a:br>
            <a:r>
              <a:rPr lang="vi-VN" sz="4000" spc="-150" dirty="0">
                <a:solidFill>
                  <a:srgbClr val="FFCA3A"/>
                </a:solidFill>
                <a:latin typeface="FreeSans"/>
                <a:cs typeface="FreeSans"/>
              </a:rPr>
              <a:t>THỊ TRƯỜNG</a:t>
            </a:r>
            <a:endParaRPr sz="4000" spc="-150" dirty="0">
              <a:latin typeface="FreeSans"/>
              <a:cs typeface="FreeSans"/>
            </a:endParaRPr>
          </a:p>
        </p:txBody>
      </p:sp>
      <p:sp>
        <p:nvSpPr>
          <p:cNvPr id="6" name="object 6"/>
          <p:cNvSpPr txBox="1">
            <a:spLocks noGrp="1"/>
          </p:cNvSpPr>
          <p:nvPr>
            <p:ph type="title"/>
          </p:nvPr>
        </p:nvSpPr>
        <p:spPr>
          <a:xfrm>
            <a:off x="5943600" y="166543"/>
            <a:ext cx="2897663" cy="1135054"/>
          </a:xfrm>
          <a:prstGeom prst="rect">
            <a:avLst/>
          </a:prstGeom>
        </p:spPr>
        <p:txBody>
          <a:bodyPr vert="horz" wrap="square" lIns="0" tIns="136525" rIns="0" bIns="0" rtlCol="0">
            <a:spAutoFit/>
          </a:bodyPr>
          <a:lstStyle/>
          <a:p>
            <a:pPr marL="141605" marR="5080" indent="-129539">
              <a:lnSpc>
                <a:spcPct val="79700"/>
              </a:lnSpc>
              <a:spcBef>
                <a:spcPts val="1075"/>
              </a:spcBef>
            </a:pPr>
            <a:r>
              <a:rPr lang="vi-VN" sz="4000" spc="-150"/>
              <a:t>TRANH GIÀNH THỊ TRƯỜNG</a:t>
            </a:r>
            <a:endParaRPr sz="4000" spc="-150" dirty="0"/>
          </a:p>
        </p:txBody>
      </p:sp>
      <p:sp>
        <p:nvSpPr>
          <p:cNvPr id="7" name="object 7"/>
          <p:cNvSpPr txBox="1"/>
          <p:nvPr/>
        </p:nvSpPr>
        <p:spPr>
          <a:xfrm>
            <a:off x="1575057" y="4354487"/>
            <a:ext cx="6380551" cy="536044"/>
          </a:xfrm>
          <a:prstGeom prst="rect">
            <a:avLst/>
          </a:prstGeom>
        </p:spPr>
        <p:txBody>
          <a:bodyPr vert="horz" wrap="square" lIns="0" tIns="12700" rIns="0" bIns="0" rtlCol="0">
            <a:spAutoFit/>
          </a:bodyPr>
          <a:lstStyle/>
          <a:p>
            <a:pPr marL="200660" marR="5080" indent="-188595">
              <a:lnSpc>
                <a:spcPct val="100000"/>
              </a:lnSpc>
              <a:spcBef>
                <a:spcPts val="100"/>
              </a:spcBef>
            </a:pPr>
            <a:r>
              <a:rPr lang="vi-VN" sz="1700" spc="-155" dirty="0">
                <a:solidFill>
                  <a:srgbClr val="FFFFFF"/>
                </a:solidFill>
                <a:latin typeface="Verdana"/>
                <a:cs typeface="Verdana"/>
              </a:rPr>
              <a:t>Các mạng truyền thông số tạo ra cơ hội mới cho việc tạo ra giá trị mà trước đây không thể tồn tại. Chúng kiến tạo và mở rộng thị trường</a:t>
            </a:r>
            <a:r>
              <a:rPr sz="1700" spc="-20" dirty="0">
                <a:solidFill>
                  <a:srgbClr val="FFFFFF"/>
                </a:solidFill>
                <a:latin typeface="Verdana"/>
                <a:cs typeface="Verdana"/>
              </a:rPr>
              <a:t>.</a:t>
            </a:r>
            <a:endParaRPr sz="1700" dirty="0">
              <a:latin typeface="Verdana"/>
              <a:cs typeface="Verdana"/>
            </a:endParaRPr>
          </a:p>
        </p:txBody>
      </p:sp>
      <p:sp>
        <p:nvSpPr>
          <p:cNvPr id="8" name="object 8"/>
          <p:cNvSpPr txBox="1"/>
          <p:nvPr/>
        </p:nvSpPr>
        <p:spPr>
          <a:xfrm>
            <a:off x="8769027" y="1962150"/>
            <a:ext cx="269304" cy="1180965"/>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t>
            </a:r>
            <a:r>
              <a:rPr sz="1800" spc="-150" dirty="0">
                <a:solidFill>
                  <a:srgbClr val="FFFFFF"/>
                </a:solidFill>
                <a:latin typeface="FreeSans"/>
                <a:cs typeface="FreeSans"/>
              </a:rPr>
              <a:t>ANILSAIDSO</a:t>
            </a:r>
            <a:endParaRPr sz="1800" spc="-150" dirty="0">
              <a:latin typeface="FreeSans"/>
              <a:cs typeface="Free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1" y="3849060"/>
            <a:ext cx="2971800"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89C826"/>
                </a:solidFill>
                <a:latin typeface="FreeSans"/>
                <a:cs typeface="FreeSans"/>
              </a:rPr>
              <a:t>CON NGƯỜI</a:t>
            </a:r>
            <a:endParaRPr sz="4800" spc="-300" dirty="0">
              <a:latin typeface="FreeSans"/>
              <a:cs typeface="FreeSans"/>
            </a:endParaRPr>
          </a:p>
        </p:txBody>
      </p:sp>
      <p:sp>
        <p:nvSpPr>
          <p:cNvPr id="3" name="object 3"/>
          <p:cNvSpPr txBox="1"/>
          <p:nvPr/>
        </p:nvSpPr>
        <p:spPr>
          <a:xfrm>
            <a:off x="3391888" y="3849060"/>
            <a:ext cx="2743199"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E94848"/>
                </a:solidFill>
                <a:latin typeface="FreeSans"/>
                <a:cs typeface="FreeSans"/>
              </a:rPr>
              <a:t>HÀNG HÓA</a:t>
            </a:r>
            <a:endParaRPr sz="4800" spc="-300" dirty="0">
              <a:latin typeface="FreeSans"/>
              <a:cs typeface="FreeSans"/>
            </a:endParaRPr>
          </a:p>
        </p:txBody>
      </p:sp>
      <p:sp>
        <p:nvSpPr>
          <p:cNvPr id="4" name="object 4"/>
          <p:cNvSpPr txBox="1"/>
          <p:nvPr/>
        </p:nvSpPr>
        <p:spPr>
          <a:xfrm>
            <a:off x="6163673" y="3849060"/>
            <a:ext cx="2743199"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FFCA3A"/>
                </a:solidFill>
                <a:latin typeface="FreeSans"/>
                <a:cs typeface="FreeSans"/>
              </a:rPr>
              <a:t> THÔNG TIN</a:t>
            </a:r>
            <a:endParaRPr sz="4800" spc="-300" dirty="0">
              <a:latin typeface="FreeSans"/>
              <a:cs typeface="FreeSans"/>
            </a:endParaRPr>
          </a:p>
        </p:txBody>
      </p:sp>
      <p:pic>
        <p:nvPicPr>
          <p:cNvPr id="5" name="object 5"/>
          <p:cNvPicPr/>
          <p:nvPr/>
        </p:nvPicPr>
        <p:blipFill>
          <a:blip r:embed="rId2" cstate="print"/>
          <a:stretch>
            <a:fillRect/>
          </a:stretch>
        </p:blipFill>
        <p:spPr>
          <a:xfrm>
            <a:off x="665486" y="1628249"/>
            <a:ext cx="2110808" cy="2110843"/>
          </a:xfrm>
          <a:prstGeom prst="rect">
            <a:avLst/>
          </a:prstGeom>
        </p:spPr>
      </p:pic>
      <p:pic>
        <p:nvPicPr>
          <p:cNvPr id="6" name="object 6"/>
          <p:cNvPicPr/>
          <p:nvPr/>
        </p:nvPicPr>
        <p:blipFill>
          <a:blip r:embed="rId3" cstate="print"/>
          <a:stretch>
            <a:fillRect/>
          </a:stretch>
        </p:blipFill>
        <p:spPr>
          <a:xfrm>
            <a:off x="6611036" y="1748596"/>
            <a:ext cx="1744846" cy="1744846"/>
          </a:xfrm>
          <a:prstGeom prst="rect">
            <a:avLst/>
          </a:prstGeom>
        </p:spPr>
      </p:pic>
      <p:sp>
        <p:nvSpPr>
          <p:cNvPr id="7" name="object 7"/>
          <p:cNvSpPr txBox="1">
            <a:spLocks noGrp="1"/>
          </p:cNvSpPr>
          <p:nvPr>
            <p:ph type="title"/>
          </p:nvPr>
        </p:nvSpPr>
        <p:spPr>
          <a:xfrm>
            <a:off x="1690504" y="157931"/>
            <a:ext cx="5756910" cy="701539"/>
          </a:xfrm>
          <a:prstGeom prst="rect">
            <a:avLst/>
          </a:prstGeom>
        </p:spPr>
        <p:txBody>
          <a:bodyPr vert="horz" wrap="square" lIns="0" tIns="12700" rIns="0" bIns="0" rtlCol="0">
            <a:spAutoFit/>
          </a:bodyPr>
          <a:lstStyle/>
          <a:p>
            <a:pPr marL="6350" marR="5080" indent="-6350">
              <a:lnSpc>
                <a:spcPct val="117500"/>
              </a:lnSpc>
              <a:spcBef>
                <a:spcPts val="100"/>
              </a:spcBef>
            </a:pPr>
            <a:r>
              <a:rPr lang="vi-VN" sz="2000" spc="-200" dirty="0">
                <a:solidFill>
                  <a:srgbClr val="E6E8E9"/>
                </a:solidFill>
                <a:latin typeface="Verdana"/>
                <a:cs typeface="Verdana"/>
              </a:rPr>
              <a:t>Chúng ta phụ thuộc vào mạng lưới để vận chuyển con người, hàng hóa, và thông tin trên toàn thế giới.</a:t>
            </a:r>
            <a:endParaRPr sz="2000" dirty="0">
              <a:latin typeface="Verdana"/>
              <a:cs typeface="Verdana"/>
            </a:endParaRPr>
          </a:p>
        </p:txBody>
      </p:sp>
      <p:pic>
        <p:nvPicPr>
          <p:cNvPr id="8" name="object 8"/>
          <p:cNvPicPr/>
          <p:nvPr/>
        </p:nvPicPr>
        <p:blipFill>
          <a:blip r:embed="rId4" cstate="print"/>
          <a:stretch>
            <a:fillRect/>
          </a:stretch>
        </p:blipFill>
        <p:spPr>
          <a:xfrm>
            <a:off x="2925344" y="978790"/>
            <a:ext cx="3209743" cy="3209751"/>
          </a:xfrm>
          <a:prstGeom prst="rect">
            <a:avLst/>
          </a:prstGeom>
        </p:spPr>
      </p:pic>
      <p:sp>
        <p:nvSpPr>
          <p:cNvPr id="9" name="object 9"/>
          <p:cNvSpPr txBox="1"/>
          <p:nvPr/>
        </p:nvSpPr>
        <p:spPr>
          <a:xfrm>
            <a:off x="8769027" y="2160771"/>
            <a:ext cx="269304" cy="982344"/>
          </a:xfrm>
          <a:prstGeom prst="rect">
            <a:avLst/>
          </a:prstGeom>
        </p:spPr>
        <p:txBody>
          <a:bodyPr vert="vert270" wrap="square" lIns="0" tIns="0" rIns="0" bIns="0" rtlCol="0">
            <a:spAutoFit/>
          </a:bodyPr>
          <a:lstStyle/>
          <a:p>
            <a:pPr marL="12700">
              <a:lnSpc>
                <a:spcPts val="2080"/>
              </a:lnSpc>
            </a:pPr>
            <a:r>
              <a:rPr sz="1800" spc="-300" dirty="0">
                <a:solidFill>
                  <a:srgbClr val="FFFFFF"/>
                </a:solidFill>
                <a:latin typeface="FreeSans"/>
                <a:cs typeface="FreeSans"/>
              </a:rPr>
              <a:t>@ANILSAIDSO</a:t>
            </a:r>
            <a:endParaRPr sz="1800" spc="-300" dirty="0">
              <a:latin typeface="FreeSans"/>
              <a:cs typeface="Free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0" y="943773"/>
            <a:ext cx="9143981" cy="4199716"/>
          </a:xfrm>
          <a:prstGeom prst="rect">
            <a:avLst/>
          </a:prstGeom>
        </p:spPr>
      </p:pic>
      <p:sp>
        <p:nvSpPr>
          <p:cNvPr id="4" name="object 4"/>
          <p:cNvSpPr txBox="1"/>
          <p:nvPr/>
        </p:nvSpPr>
        <p:spPr>
          <a:xfrm>
            <a:off x="783756" y="178496"/>
            <a:ext cx="7826844" cy="751488"/>
          </a:xfrm>
          <a:prstGeom prst="rect">
            <a:avLst/>
          </a:prstGeom>
        </p:spPr>
        <p:txBody>
          <a:bodyPr vert="horz" wrap="square" lIns="0" tIns="12700" rIns="0" bIns="0" rtlCol="0">
            <a:spAutoFit/>
          </a:bodyPr>
          <a:lstStyle/>
          <a:p>
            <a:pPr marL="12700" marR="5080" algn="ctr">
              <a:lnSpc>
                <a:spcPct val="100000"/>
              </a:lnSpc>
              <a:spcBef>
                <a:spcPts val="100"/>
              </a:spcBef>
            </a:pPr>
            <a:r>
              <a:rPr sz="1600" i="1" spc="-10" dirty="0">
                <a:solidFill>
                  <a:srgbClr val="E6E8E9"/>
                </a:solidFill>
                <a:latin typeface="Carlito"/>
                <a:cs typeface="Carlito"/>
              </a:rPr>
              <a:t>"</a:t>
            </a:r>
            <a:r>
              <a:rPr lang="vi-VN" sz="1600" i="1" spc="-10" dirty="0">
                <a:solidFill>
                  <a:srgbClr val="E6E8E9"/>
                </a:solidFill>
                <a:latin typeface="Carlito"/>
                <a:cs typeface="Carlito"/>
              </a:rPr>
              <a:t> Nếu lịch sử lặp lại, khi người kế nhiệm (kỹ thuật số) thay thế người tiền nhiệm với sản phẩm tương tự, nó sẽ thu nhỏ người tiền nhiệm đó một cách đáng kinh ngạc</a:t>
            </a:r>
            <a:r>
              <a:rPr sz="1600" i="1" spc="-10" dirty="0">
                <a:solidFill>
                  <a:srgbClr val="E6E8E9"/>
                </a:solidFill>
                <a:latin typeface="Carlito"/>
                <a:cs typeface="Carlito"/>
              </a:rPr>
              <a:t>."</a:t>
            </a:r>
            <a:endParaRPr sz="1600" dirty="0">
              <a:latin typeface="Carlito"/>
              <a:cs typeface="Carlito"/>
            </a:endParaRPr>
          </a:p>
          <a:p>
            <a:pPr marL="8890" algn="ctr">
              <a:lnSpc>
                <a:spcPct val="100000"/>
              </a:lnSpc>
            </a:pPr>
            <a:r>
              <a:rPr sz="1600" spc="-10" dirty="0">
                <a:solidFill>
                  <a:srgbClr val="E6E8E9"/>
                </a:solidFill>
                <a:latin typeface="Verdana"/>
                <a:cs typeface="Verdana"/>
              </a:rPr>
              <a:t>—</a:t>
            </a:r>
            <a:r>
              <a:rPr sz="1600" b="1" spc="-105" dirty="0">
                <a:solidFill>
                  <a:srgbClr val="E6E8E9"/>
                </a:solidFill>
                <a:latin typeface="Verdana"/>
                <a:cs typeface="Verdana"/>
              </a:rPr>
              <a:t>Eric</a:t>
            </a:r>
            <a:r>
              <a:rPr sz="1600" b="1" spc="-100" dirty="0">
                <a:solidFill>
                  <a:srgbClr val="E6E8E9"/>
                </a:solidFill>
                <a:latin typeface="Verdana"/>
                <a:cs typeface="Verdana"/>
              </a:rPr>
              <a:t> </a:t>
            </a:r>
            <a:r>
              <a:rPr sz="1600" b="1" spc="-10" dirty="0">
                <a:solidFill>
                  <a:srgbClr val="E6E8E9"/>
                </a:solidFill>
                <a:latin typeface="Verdana"/>
                <a:cs typeface="Verdana"/>
              </a:rPr>
              <a:t>Weiss</a:t>
            </a:r>
            <a:endParaRPr sz="1600" dirty="0">
              <a:latin typeface="Verdana"/>
              <a:cs typeface="Verdana"/>
            </a:endParaRPr>
          </a:p>
        </p:txBody>
      </p:sp>
      <p:sp>
        <p:nvSpPr>
          <p:cNvPr id="5" name="object 5"/>
          <p:cNvSpPr txBox="1"/>
          <p:nvPr/>
        </p:nvSpPr>
        <p:spPr>
          <a:xfrm>
            <a:off x="8769027" y="1962150"/>
            <a:ext cx="269304" cy="1180965"/>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t>
            </a:r>
            <a:r>
              <a:rPr sz="1800" spc="-150" dirty="0">
                <a:solidFill>
                  <a:srgbClr val="FFFFFF"/>
                </a:solidFill>
                <a:latin typeface="FreeSans"/>
                <a:cs typeface="FreeSans"/>
              </a:rPr>
              <a:t>ANILSAIDSO</a:t>
            </a:r>
            <a:endParaRPr sz="1800" spc="-150" dirty="0">
              <a:latin typeface="FreeSans"/>
              <a:cs typeface="FreeSans"/>
            </a:endParaRPr>
          </a:p>
        </p:txBody>
      </p:sp>
      <p:sp>
        <p:nvSpPr>
          <p:cNvPr id="6" name="object 6"/>
          <p:cNvSpPr/>
          <p:nvPr/>
        </p:nvSpPr>
        <p:spPr>
          <a:xfrm>
            <a:off x="7642784" y="1781321"/>
            <a:ext cx="464820" cy="649605"/>
          </a:xfrm>
          <a:custGeom>
            <a:avLst/>
            <a:gdLst/>
            <a:ahLst/>
            <a:cxnLst/>
            <a:rect l="l" t="t" r="r" b="b"/>
            <a:pathLst>
              <a:path w="464820" h="649605">
                <a:moveTo>
                  <a:pt x="130724" y="649023"/>
                </a:moveTo>
                <a:lnTo>
                  <a:pt x="0" y="557973"/>
                </a:lnTo>
                <a:lnTo>
                  <a:pt x="350174" y="0"/>
                </a:lnTo>
                <a:lnTo>
                  <a:pt x="464574" y="65374"/>
                </a:lnTo>
                <a:lnTo>
                  <a:pt x="130724" y="649023"/>
                </a:lnTo>
                <a:close/>
              </a:path>
            </a:pathLst>
          </a:custGeom>
          <a:solidFill>
            <a:srgbClr val="000000"/>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58308" y="2393970"/>
            <a:ext cx="1147185" cy="732898"/>
          </a:xfrm>
          <a:prstGeom prst="rect">
            <a:avLst/>
          </a:prstGeom>
        </p:spPr>
      </p:pic>
      <p:pic>
        <p:nvPicPr>
          <p:cNvPr id="3" name="object 3"/>
          <p:cNvPicPr/>
          <p:nvPr/>
        </p:nvPicPr>
        <p:blipFill>
          <a:blip r:embed="rId3" cstate="print"/>
          <a:stretch>
            <a:fillRect/>
          </a:stretch>
        </p:blipFill>
        <p:spPr>
          <a:xfrm>
            <a:off x="578786" y="2393957"/>
            <a:ext cx="1147197" cy="750785"/>
          </a:xfrm>
          <a:prstGeom prst="rect">
            <a:avLst/>
          </a:prstGeom>
        </p:spPr>
      </p:pic>
      <p:pic>
        <p:nvPicPr>
          <p:cNvPr id="4" name="object 4"/>
          <p:cNvPicPr/>
          <p:nvPr/>
        </p:nvPicPr>
        <p:blipFill>
          <a:blip r:embed="rId4" cstate="print"/>
          <a:stretch>
            <a:fillRect/>
          </a:stretch>
        </p:blipFill>
        <p:spPr>
          <a:xfrm>
            <a:off x="7274385" y="603313"/>
            <a:ext cx="1094997" cy="902270"/>
          </a:xfrm>
          <a:prstGeom prst="rect">
            <a:avLst/>
          </a:prstGeom>
        </p:spPr>
      </p:pic>
      <p:pic>
        <p:nvPicPr>
          <p:cNvPr id="5" name="object 5"/>
          <p:cNvPicPr/>
          <p:nvPr/>
        </p:nvPicPr>
        <p:blipFill>
          <a:blip r:embed="rId5" cstate="print"/>
          <a:stretch>
            <a:fillRect/>
          </a:stretch>
        </p:blipFill>
        <p:spPr>
          <a:xfrm>
            <a:off x="3928967" y="2284420"/>
            <a:ext cx="951998" cy="951998"/>
          </a:xfrm>
          <a:prstGeom prst="rect">
            <a:avLst/>
          </a:prstGeom>
        </p:spPr>
      </p:pic>
      <p:pic>
        <p:nvPicPr>
          <p:cNvPr id="6" name="object 6"/>
          <p:cNvPicPr/>
          <p:nvPr/>
        </p:nvPicPr>
        <p:blipFill>
          <a:blip r:embed="rId6" cstate="print"/>
          <a:stretch>
            <a:fillRect/>
          </a:stretch>
        </p:blipFill>
        <p:spPr>
          <a:xfrm>
            <a:off x="5504388" y="2393992"/>
            <a:ext cx="1302869" cy="732875"/>
          </a:xfrm>
          <a:prstGeom prst="rect">
            <a:avLst/>
          </a:prstGeom>
        </p:spPr>
      </p:pic>
      <p:sp>
        <p:nvSpPr>
          <p:cNvPr id="7" name="object 7"/>
          <p:cNvSpPr txBox="1"/>
          <p:nvPr/>
        </p:nvSpPr>
        <p:spPr>
          <a:xfrm>
            <a:off x="7326509" y="1700462"/>
            <a:ext cx="1169294" cy="289823"/>
          </a:xfrm>
          <a:prstGeom prst="rect">
            <a:avLst/>
          </a:prstGeom>
        </p:spPr>
        <p:txBody>
          <a:bodyPr vert="horz" wrap="square" lIns="0" tIns="12700" rIns="0" bIns="0" rtlCol="0">
            <a:spAutoFit/>
          </a:bodyPr>
          <a:lstStyle/>
          <a:p>
            <a:pPr marL="12700">
              <a:lnSpc>
                <a:spcPct val="100000"/>
              </a:lnSpc>
              <a:spcBef>
                <a:spcPts val="100"/>
              </a:spcBef>
            </a:pPr>
            <a:r>
              <a:rPr lang="vi-VN" sz="1800" spc="-60">
                <a:solidFill>
                  <a:srgbClr val="FFFFFF"/>
                </a:solidFill>
                <a:latin typeface="Verdana"/>
                <a:cs typeface="Verdana"/>
              </a:rPr>
              <a:t>Điện thoại</a:t>
            </a:r>
            <a:endParaRPr sz="1800" dirty="0">
              <a:latin typeface="Verdana"/>
              <a:cs typeface="Verdana"/>
            </a:endParaRPr>
          </a:p>
        </p:txBody>
      </p:sp>
      <p:sp>
        <p:nvSpPr>
          <p:cNvPr id="8" name="object 8"/>
          <p:cNvSpPr txBox="1"/>
          <p:nvPr/>
        </p:nvSpPr>
        <p:spPr>
          <a:xfrm>
            <a:off x="5671431" y="1692045"/>
            <a:ext cx="760911" cy="289823"/>
          </a:xfrm>
          <a:prstGeom prst="rect">
            <a:avLst/>
          </a:prstGeom>
        </p:spPr>
        <p:txBody>
          <a:bodyPr vert="horz" wrap="square" lIns="0" tIns="12700" rIns="0" bIns="0" rtlCol="0">
            <a:spAutoFit/>
          </a:bodyPr>
          <a:lstStyle/>
          <a:p>
            <a:pPr marL="12700">
              <a:lnSpc>
                <a:spcPct val="100000"/>
              </a:lnSpc>
              <a:spcBef>
                <a:spcPts val="100"/>
              </a:spcBef>
            </a:pPr>
            <a:r>
              <a:rPr lang="vi-VN" sz="1800" spc="-65">
                <a:solidFill>
                  <a:srgbClr val="FFFFFF"/>
                </a:solidFill>
                <a:latin typeface="Verdana"/>
                <a:cs typeface="Verdana"/>
              </a:rPr>
              <a:t>Xã hội</a:t>
            </a:r>
            <a:endParaRPr sz="1800" dirty="0">
              <a:latin typeface="Verdana"/>
              <a:cs typeface="Verdana"/>
            </a:endParaRPr>
          </a:p>
        </p:txBody>
      </p:sp>
      <p:pic>
        <p:nvPicPr>
          <p:cNvPr id="9" name="object 9"/>
          <p:cNvPicPr/>
          <p:nvPr/>
        </p:nvPicPr>
        <p:blipFill>
          <a:blip r:embed="rId7" cstate="print"/>
          <a:stretch>
            <a:fillRect/>
          </a:stretch>
        </p:blipFill>
        <p:spPr>
          <a:xfrm>
            <a:off x="5616938" y="619511"/>
            <a:ext cx="869898" cy="869898"/>
          </a:xfrm>
          <a:prstGeom prst="rect">
            <a:avLst/>
          </a:prstGeom>
        </p:spPr>
      </p:pic>
      <p:pic>
        <p:nvPicPr>
          <p:cNvPr id="10" name="object 10"/>
          <p:cNvPicPr/>
          <p:nvPr/>
        </p:nvPicPr>
        <p:blipFill>
          <a:blip r:embed="rId8" cstate="print"/>
          <a:stretch>
            <a:fillRect/>
          </a:stretch>
        </p:blipFill>
        <p:spPr>
          <a:xfrm>
            <a:off x="7362735" y="2284422"/>
            <a:ext cx="918298" cy="951995"/>
          </a:xfrm>
          <a:prstGeom prst="rect">
            <a:avLst/>
          </a:prstGeom>
        </p:spPr>
      </p:pic>
      <p:sp>
        <p:nvSpPr>
          <p:cNvPr id="11" name="object 11"/>
          <p:cNvSpPr txBox="1"/>
          <p:nvPr/>
        </p:nvSpPr>
        <p:spPr>
          <a:xfrm>
            <a:off x="8769027" y="1952532"/>
            <a:ext cx="269304" cy="1190583"/>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t>
            </a:r>
            <a:r>
              <a:rPr sz="1800" spc="-150" dirty="0">
                <a:solidFill>
                  <a:srgbClr val="FFFFFF"/>
                </a:solidFill>
                <a:latin typeface="FreeSans"/>
                <a:cs typeface="FreeSans"/>
              </a:rPr>
              <a:t>ANILSAIDSO</a:t>
            </a:r>
            <a:endParaRPr sz="1800" spc="-150" dirty="0">
              <a:latin typeface="FreeSans"/>
              <a:cs typeface="FreeSans"/>
            </a:endParaRPr>
          </a:p>
        </p:txBody>
      </p:sp>
      <p:sp>
        <p:nvSpPr>
          <p:cNvPr id="12" name="object 12"/>
          <p:cNvSpPr txBox="1"/>
          <p:nvPr/>
        </p:nvSpPr>
        <p:spPr>
          <a:xfrm>
            <a:off x="637678" y="3307138"/>
            <a:ext cx="7858125" cy="1546064"/>
          </a:xfrm>
          <a:prstGeom prst="rect">
            <a:avLst/>
          </a:prstGeom>
        </p:spPr>
        <p:txBody>
          <a:bodyPr vert="horz" wrap="square" lIns="0" tIns="12700" rIns="0" bIns="0" rtlCol="0">
            <a:spAutoFit/>
          </a:bodyPr>
          <a:lstStyle/>
          <a:p>
            <a:pPr marL="33655" algn="l">
              <a:lnSpc>
                <a:spcPct val="100000"/>
              </a:lnSpc>
              <a:spcBef>
                <a:spcPts val="100"/>
              </a:spcBef>
              <a:tabLst>
                <a:tab pos="1371600" algn="l"/>
                <a:tab pos="3260725" algn="l"/>
                <a:tab pos="5202238" algn="l"/>
                <a:tab pos="6745288" algn="l"/>
              </a:tabLst>
            </a:pPr>
            <a:r>
              <a:rPr lang="vi-VN" sz="1800" spc="-10" dirty="0">
                <a:solidFill>
                  <a:srgbClr val="FFFFFF"/>
                </a:solidFill>
                <a:latin typeface="Verdana"/>
                <a:cs typeface="Verdana"/>
              </a:rPr>
              <a:t>Bán lẻ</a:t>
            </a:r>
            <a:r>
              <a:rPr sz="1800" dirty="0">
                <a:solidFill>
                  <a:srgbClr val="FFFFFF"/>
                </a:solidFill>
                <a:latin typeface="Verdana"/>
                <a:cs typeface="Verdana"/>
              </a:rPr>
              <a:t>	</a:t>
            </a:r>
            <a:r>
              <a:rPr lang="vi-VN" sz="1800" dirty="0">
                <a:solidFill>
                  <a:srgbClr val="FFFFFF"/>
                </a:solidFill>
                <a:latin typeface="Verdana"/>
                <a:cs typeface="Verdana"/>
              </a:rPr>
              <a:t>Truyền thông</a:t>
            </a:r>
            <a:r>
              <a:rPr sz="1800" dirty="0">
                <a:solidFill>
                  <a:srgbClr val="FFFFFF"/>
                </a:solidFill>
                <a:latin typeface="Verdana"/>
                <a:cs typeface="Verdana"/>
              </a:rPr>
              <a:t>	</a:t>
            </a:r>
            <a:r>
              <a:rPr lang="vi-VN" sz="1800" dirty="0">
                <a:solidFill>
                  <a:srgbClr val="FFFFFF"/>
                </a:solidFill>
                <a:latin typeface="Verdana"/>
                <a:cs typeface="Verdana"/>
              </a:rPr>
              <a:t>Thông tin</a:t>
            </a:r>
            <a:r>
              <a:rPr sz="1800" dirty="0">
                <a:solidFill>
                  <a:srgbClr val="FFFFFF"/>
                </a:solidFill>
                <a:latin typeface="Verdana"/>
                <a:cs typeface="Verdana"/>
              </a:rPr>
              <a:t>	</a:t>
            </a:r>
            <a:r>
              <a:rPr sz="1800" spc="-10" dirty="0">
                <a:solidFill>
                  <a:srgbClr val="FFFFFF"/>
                </a:solidFill>
                <a:latin typeface="Verdana"/>
                <a:cs typeface="Verdana"/>
              </a:rPr>
              <a:t>Video</a:t>
            </a:r>
            <a:r>
              <a:rPr sz="1800" dirty="0">
                <a:solidFill>
                  <a:srgbClr val="FFFFFF"/>
                </a:solidFill>
                <a:latin typeface="Verdana"/>
                <a:cs typeface="Verdana"/>
              </a:rPr>
              <a:t>	</a:t>
            </a:r>
            <a:r>
              <a:rPr lang="vi-VN" sz="1800" dirty="0">
                <a:solidFill>
                  <a:srgbClr val="FFFFFF"/>
                </a:solidFill>
                <a:latin typeface="Verdana"/>
                <a:cs typeface="Verdana"/>
              </a:rPr>
              <a:t>Tiền tệ</a:t>
            </a:r>
            <a:endParaRPr sz="1800" dirty="0">
              <a:latin typeface="Verdana"/>
              <a:cs typeface="Verdana"/>
            </a:endParaRPr>
          </a:p>
          <a:p>
            <a:pPr>
              <a:lnSpc>
                <a:spcPct val="100000"/>
              </a:lnSpc>
              <a:spcBef>
                <a:spcPts val="965"/>
              </a:spcBef>
            </a:pPr>
            <a:endParaRPr lang="en-AU" sz="1800" dirty="0">
              <a:latin typeface="Verdana"/>
              <a:cs typeface="Verdana"/>
            </a:endParaRPr>
          </a:p>
          <a:p>
            <a:pPr marL="12700" marR="5080" indent="1270" algn="ctr">
              <a:lnSpc>
                <a:spcPct val="114999"/>
              </a:lnSpc>
            </a:pPr>
            <a:r>
              <a:rPr sz="1600" i="1" spc="-100" dirty="0">
                <a:solidFill>
                  <a:srgbClr val="E6E8E9"/>
                </a:solidFill>
                <a:latin typeface="Verdana"/>
                <a:cs typeface="Verdana"/>
              </a:rPr>
              <a:t>"</a:t>
            </a:r>
            <a:r>
              <a:rPr lang="vi-VN" sz="1600" i="1" spc="-100" dirty="0">
                <a:solidFill>
                  <a:srgbClr val="E6E8E9"/>
                </a:solidFill>
                <a:latin typeface="Verdana"/>
                <a:cs typeface="Verdana"/>
              </a:rPr>
              <a:t> Công thức chiến thắng trong suốt 10-15 năm qua của các đế chế mạng lưới kỹ thuật số là phi tập trung hóa một thứ cơ bản nào đó. Với Bitcoin đó là mạng lưới tiền tệ</a:t>
            </a:r>
            <a:r>
              <a:rPr sz="1600" i="1" spc="-75" dirty="0">
                <a:solidFill>
                  <a:srgbClr val="E6E8E9"/>
                </a:solidFill>
                <a:latin typeface="Verdana"/>
                <a:cs typeface="Verdana"/>
              </a:rPr>
              <a:t>."</a:t>
            </a:r>
            <a:endParaRPr sz="1600" dirty="0">
              <a:latin typeface="Verdana"/>
              <a:cs typeface="Verdana"/>
            </a:endParaRPr>
          </a:p>
          <a:p>
            <a:pPr marL="6350" algn="ctr">
              <a:lnSpc>
                <a:spcPct val="100000"/>
              </a:lnSpc>
              <a:spcBef>
                <a:spcPts val="290"/>
              </a:spcBef>
            </a:pPr>
            <a:r>
              <a:rPr sz="1600" b="1" spc="-190" dirty="0">
                <a:solidFill>
                  <a:srgbClr val="E6E8E9"/>
                </a:solidFill>
                <a:latin typeface="Verdana"/>
                <a:cs typeface="Verdana"/>
              </a:rPr>
              <a:t>—</a:t>
            </a:r>
            <a:r>
              <a:rPr sz="1600" b="1" spc="-114" dirty="0">
                <a:solidFill>
                  <a:srgbClr val="E6E8E9"/>
                </a:solidFill>
                <a:latin typeface="Verdana"/>
                <a:cs typeface="Verdana"/>
              </a:rPr>
              <a:t>Michael</a:t>
            </a:r>
            <a:r>
              <a:rPr sz="1600" b="1" spc="-75" dirty="0">
                <a:solidFill>
                  <a:srgbClr val="E6E8E9"/>
                </a:solidFill>
                <a:latin typeface="Verdana"/>
                <a:cs typeface="Verdana"/>
              </a:rPr>
              <a:t> </a:t>
            </a:r>
            <a:r>
              <a:rPr sz="1600" b="1" spc="-10" dirty="0">
                <a:solidFill>
                  <a:srgbClr val="E6E8E9"/>
                </a:solidFill>
                <a:latin typeface="Verdana"/>
                <a:cs typeface="Verdana"/>
              </a:rPr>
              <a:t>Saylor</a:t>
            </a:r>
            <a:endParaRPr sz="1600" dirty="0">
              <a:latin typeface="Verdana"/>
              <a:cs typeface="Verdana"/>
            </a:endParaRPr>
          </a:p>
        </p:txBody>
      </p:sp>
      <p:sp>
        <p:nvSpPr>
          <p:cNvPr id="13" name="object 13"/>
          <p:cNvSpPr txBox="1">
            <a:spLocks noGrp="1"/>
          </p:cNvSpPr>
          <p:nvPr>
            <p:ph type="title"/>
          </p:nvPr>
        </p:nvSpPr>
        <p:spPr>
          <a:xfrm>
            <a:off x="722498" y="304072"/>
            <a:ext cx="4197985" cy="2167260"/>
          </a:xfrm>
          <a:prstGeom prst="rect">
            <a:avLst/>
          </a:prstGeom>
        </p:spPr>
        <p:txBody>
          <a:bodyPr vert="horz" wrap="square" lIns="0" tIns="12700" rIns="0" bIns="0" rtlCol="0">
            <a:spAutoFit/>
          </a:bodyPr>
          <a:lstStyle/>
          <a:p>
            <a:pPr marL="12700">
              <a:lnSpc>
                <a:spcPts val="8790"/>
              </a:lnSpc>
              <a:spcBef>
                <a:spcPts val="100"/>
              </a:spcBef>
            </a:pPr>
            <a:r>
              <a:rPr sz="7600" spc="-150" dirty="0"/>
              <a:t>E100</a:t>
            </a:r>
            <a:r>
              <a:rPr sz="6500" spc="-150" dirty="0"/>
              <a:t>B+</a:t>
            </a:r>
          </a:p>
          <a:p>
            <a:pPr marL="62865">
              <a:lnSpc>
                <a:spcPts val="3990"/>
              </a:lnSpc>
            </a:pPr>
            <a:r>
              <a:rPr lang="vi-VN" sz="3600" spc="-150" dirty="0">
                <a:solidFill>
                  <a:srgbClr val="FFFFFF"/>
                </a:solidFill>
              </a:rPr>
              <a:t>MẠNG LƯỚI </a:t>
            </a:r>
            <a:br>
              <a:rPr lang="vi-VN" sz="3600" spc="-150" dirty="0">
                <a:solidFill>
                  <a:srgbClr val="FFFFFF"/>
                </a:solidFill>
              </a:rPr>
            </a:br>
            <a:r>
              <a:rPr lang="vi-VN" sz="3600" spc="-150" dirty="0">
                <a:solidFill>
                  <a:srgbClr val="FFFFFF"/>
                </a:solidFill>
              </a:rPr>
              <a:t>TRUYỀN THÔNG SỐ</a:t>
            </a:r>
            <a:endParaRPr sz="3600" spc="-1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7248" y="473732"/>
            <a:ext cx="3680460" cy="3997441"/>
          </a:xfrm>
          <a:prstGeom prst="rect">
            <a:avLst/>
          </a:prstGeom>
        </p:spPr>
        <p:txBody>
          <a:bodyPr vert="horz" wrap="square" lIns="0" tIns="12700" rIns="0" bIns="0" rtlCol="0">
            <a:spAutoFit/>
          </a:bodyPr>
          <a:lstStyle/>
          <a:p>
            <a:pPr marL="12700" marR="5080">
              <a:lnSpc>
                <a:spcPct val="114999"/>
              </a:lnSpc>
              <a:spcBef>
                <a:spcPts val="100"/>
              </a:spcBef>
            </a:pPr>
            <a:r>
              <a:rPr sz="1800" i="1" spc="-110" dirty="0">
                <a:latin typeface="Verdana"/>
                <a:cs typeface="Verdana"/>
              </a:rPr>
              <a:t>“</a:t>
            </a:r>
            <a:r>
              <a:rPr lang="vi-VN" sz="1800" i="1" spc="-110" dirty="0">
                <a:latin typeface="Verdana"/>
                <a:cs typeface="Verdana"/>
              </a:rPr>
              <a:t>Mạng lưới Bitcoin không </a:t>
            </a:r>
            <a:r>
              <a:rPr lang="vi-VN" i="1" spc="-110" dirty="0">
                <a:latin typeface="Verdana"/>
                <a:cs typeface="Verdana"/>
              </a:rPr>
              <a:t>chỉ</a:t>
            </a:r>
            <a:r>
              <a:rPr lang="vi-VN" sz="1800" i="1" spc="-110" dirty="0">
                <a:latin typeface="Verdana"/>
                <a:cs typeface="Verdana"/>
              </a:rPr>
              <a:t> định bất kỳ dịch vụ hoặc ứng dụng tài chính nào. Nó không yêu cầu đăng ký hoặc xác định thành viên. Nó không kiểm soát các loại thiết bị hoặc ứng dụng nào </a:t>
            </a:r>
            <a:r>
              <a:rPr lang="vi-VN" i="1" spc="-110" dirty="0">
                <a:latin typeface="Verdana"/>
                <a:cs typeface="Verdana"/>
              </a:rPr>
              <a:t>có th</a:t>
            </a:r>
            <a:r>
              <a:rPr lang="vi-VN" sz="1800" i="1" spc="-110" dirty="0">
                <a:latin typeface="Verdana"/>
                <a:cs typeface="Verdana"/>
              </a:rPr>
              <a:t>ể tận dụng thuộc tính của nó. Bitcoin cho phép bất kỳ ứng dụng nào được phát triển độc lập, không có cơ chế xin cho, khi kết nối với mạng lưới</a:t>
            </a:r>
            <a:r>
              <a:rPr sz="1800" i="1" spc="-45" dirty="0">
                <a:latin typeface="Verdana"/>
                <a:cs typeface="Verdana"/>
              </a:rPr>
              <a:t>.”</a:t>
            </a:r>
            <a:endParaRPr sz="1800" dirty="0">
              <a:latin typeface="Verdana"/>
              <a:cs typeface="Verdana"/>
            </a:endParaRPr>
          </a:p>
          <a:p>
            <a:pPr marL="12700">
              <a:lnSpc>
                <a:spcPct val="100000"/>
              </a:lnSpc>
              <a:spcBef>
                <a:spcPts val="320"/>
              </a:spcBef>
            </a:pPr>
            <a:r>
              <a:rPr sz="1800" b="1" spc="-229" dirty="0">
                <a:latin typeface="Verdana"/>
                <a:cs typeface="Verdana"/>
              </a:rPr>
              <a:t>—</a:t>
            </a:r>
            <a:r>
              <a:rPr sz="1800" b="1" spc="-155" dirty="0">
                <a:latin typeface="Verdana"/>
                <a:cs typeface="Verdana"/>
              </a:rPr>
              <a:t>Andreas</a:t>
            </a:r>
            <a:r>
              <a:rPr sz="1800" b="1" spc="-110" dirty="0">
                <a:latin typeface="Verdana"/>
                <a:cs typeface="Verdana"/>
              </a:rPr>
              <a:t> </a:t>
            </a:r>
            <a:r>
              <a:rPr sz="1800" b="1" spc="-120" dirty="0">
                <a:latin typeface="Verdana"/>
                <a:cs typeface="Verdana"/>
              </a:rPr>
              <a:t>M.</a:t>
            </a:r>
            <a:r>
              <a:rPr sz="1800" b="1" spc="-110" dirty="0">
                <a:latin typeface="Verdana"/>
                <a:cs typeface="Verdana"/>
              </a:rPr>
              <a:t> </a:t>
            </a:r>
            <a:r>
              <a:rPr sz="1800" b="1" spc="-90" dirty="0">
                <a:latin typeface="Verdana"/>
                <a:cs typeface="Verdana"/>
              </a:rPr>
              <a:t>Antonopoulos</a:t>
            </a:r>
            <a:endParaRPr sz="1800" dirty="0">
              <a:latin typeface="Verdana"/>
              <a:cs typeface="Verdana"/>
            </a:endParaRPr>
          </a:p>
          <a:p>
            <a:pPr marL="12700" marR="255904">
              <a:lnSpc>
                <a:spcPct val="114999"/>
              </a:lnSpc>
              <a:spcBef>
                <a:spcPts val="90"/>
              </a:spcBef>
            </a:pPr>
            <a:r>
              <a:rPr sz="1400" i="1" spc="-120" dirty="0">
                <a:latin typeface="Verdana"/>
                <a:cs typeface="Verdana"/>
              </a:rPr>
              <a:t>(Decentralization:</a:t>
            </a:r>
            <a:r>
              <a:rPr sz="1400" i="1" spc="-60" dirty="0">
                <a:latin typeface="Verdana"/>
                <a:cs typeface="Verdana"/>
              </a:rPr>
              <a:t> </a:t>
            </a:r>
            <a:r>
              <a:rPr sz="1400" i="1" spc="-130" dirty="0">
                <a:latin typeface="Verdana"/>
                <a:cs typeface="Verdana"/>
              </a:rPr>
              <a:t>Why</a:t>
            </a:r>
            <a:r>
              <a:rPr sz="1400" i="1" spc="-55" dirty="0">
                <a:latin typeface="Verdana"/>
                <a:cs typeface="Verdana"/>
              </a:rPr>
              <a:t> </a:t>
            </a:r>
            <a:r>
              <a:rPr sz="1400" i="1" spc="-114" dirty="0">
                <a:latin typeface="Verdana"/>
                <a:cs typeface="Verdana"/>
              </a:rPr>
              <a:t>Dumb</a:t>
            </a:r>
            <a:r>
              <a:rPr sz="1400" i="1" spc="-55" dirty="0">
                <a:latin typeface="Verdana"/>
                <a:cs typeface="Verdana"/>
              </a:rPr>
              <a:t> </a:t>
            </a:r>
            <a:r>
              <a:rPr sz="1400" i="1" spc="-100" dirty="0">
                <a:latin typeface="Verdana"/>
                <a:cs typeface="Verdana"/>
              </a:rPr>
              <a:t>Networks</a:t>
            </a:r>
            <a:r>
              <a:rPr sz="1400" i="1" spc="-55" dirty="0">
                <a:latin typeface="Verdana"/>
                <a:cs typeface="Verdana"/>
              </a:rPr>
              <a:t> </a:t>
            </a:r>
            <a:r>
              <a:rPr sz="1400" i="1" spc="-35" dirty="0">
                <a:latin typeface="Verdana"/>
                <a:cs typeface="Verdana"/>
              </a:rPr>
              <a:t>Are </a:t>
            </a:r>
            <a:r>
              <a:rPr sz="1400" i="1" spc="-114" dirty="0">
                <a:latin typeface="Verdana"/>
                <a:cs typeface="Verdana"/>
              </a:rPr>
              <a:t>Better,</a:t>
            </a:r>
            <a:r>
              <a:rPr sz="1400" i="1" spc="-80" dirty="0">
                <a:latin typeface="Verdana"/>
                <a:cs typeface="Verdana"/>
              </a:rPr>
              <a:t> </a:t>
            </a:r>
            <a:r>
              <a:rPr sz="1400" i="1" spc="-10" dirty="0">
                <a:latin typeface="Verdana"/>
                <a:cs typeface="Verdana"/>
              </a:rPr>
              <a:t>2015)</a:t>
            </a:r>
            <a:endParaRPr sz="1400" dirty="0">
              <a:latin typeface="Verdana"/>
              <a:cs typeface="Verdana"/>
            </a:endParaRPr>
          </a:p>
        </p:txBody>
      </p:sp>
      <p:pic>
        <p:nvPicPr>
          <p:cNvPr id="3" name="object 3"/>
          <p:cNvPicPr/>
          <p:nvPr/>
        </p:nvPicPr>
        <p:blipFill>
          <a:blip r:embed="rId2" cstate="print"/>
          <a:stretch>
            <a:fillRect/>
          </a:stretch>
        </p:blipFill>
        <p:spPr>
          <a:xfrm>
            <a:off x="4593665" y="0"/>
            <a:ext cx="4550315" cy="51434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20285" y="3686097"/>
            <a:ext cx="2084705" cy="566822"/>
          </a:xfrm>
          <a:prstGeom prst="rect">
            <a:avLst/>
          </a:prstGeom>
        </p:spPr>
        <p:txBody>
          <a:bodyPr vert="horz" wrap="square" lIns="0" tIns="12700" rIns="0" bIns="0" rtlCol="0">
            <a:spAutoFit/>
          </a:bodyPr>
          <a:lstStyle/>
          <a:p>
            <a:pPr marL="12700">
              <a:lnSpc>
                <a:spcPct val="100000"/>
              </a:lnSpc>
              <a:spcBef>
                <a:spcPts val="100"/>
              </a:spcBef>
            </a:pPr>
            <a:r>
              <a:rPr lang="vi-VN" sz="1800" i="1" spc="105" dirty="0">
                <a:solidFill>
                  <a:srgbClr val="E6E8E9"/>
                </a:solidFill>
                <a:latin typeface="Carlito"/>
                <a:cs typeface="Carlito"/>
              </a:rPr>
              <a:t>Tầng</a:t>
            </a:r>
            <a:r>
              <a:rPr sz="1800" i="1" spc="100" dirty="0">
                <a:solidFill>
                  <a:srgbClr val="E6E8E9"/>
                </a:solidFill>
                <a:latin typeface="Carlito"/>
                <a:cs typeface="Carlito"/>
              </a:rPr>
              <a:t> </a:t>
            </a:r>
            <a:r>
              <a:rPr lang="vi-VN" sz="1800" i="1" spc="100" dirty="0">
                <a:solidFill>
                  <a:srgbClr val="E6E8E9"/>
                </a:solidFill>
                <a:latin typeface="Carlito"/>
                <a:cs typeface="Carlito"/>
              </a:rPr>
              <a:t>cơ bản</a:t>
            </a:r>
            <a:br>
              <a:rPr lang="vi-VN" sz="1800" i="1" spc="100" dirty="0">
                <a:solidFill>
                  <a:srgbClr val="E6E8E9"/>
                </a:solidFill>
                <a:latin typeface="Carlito"/>
                <a:cs typeface="Carlito"/>
              </a:rPr>
            </a:br>
            <a:r>
              <a:rPr sz="1800" i="1" dirty="0">
                <a:solidFill>
                  <a:srgbClr val="E6E8E9"/>
                </a:solidFill>
                <a:latin typeface="Carlito"/>
                <a:cs typeface="Carlito"/>
              </a:rPr>
              <a:t>(on-</a:t>
            </a:r>
            <a:r>
              <a:rPr sz="1800" i="1" spc="-10" dirty="0">
                <a:solidFill>
                  <a:srgbClr val="E6E8E9"/>
                </a:solidFill>
                <a:latin typeface="Carlito"/>
                <a:cs typeface="Carlito"/>
              </a:rPr>
              <a:t>chain)</a:t>
            </a:r>
            <a:endParaRPr sz="1800" dirty="0">
              <a:latin typeface="Carlito"/>
              <a:cs typeface="Carlito"/>
            </a:endParaRPr>
          </a:p>
        </p:txBody>
      </p:sp>
      <p:sp>
        <p:nvSpPr>
          <p:cNvPr id="3" name="object 3"/>
          <p:cNvSpPr txBox="1"/>
          <p:nvPr/>
        </p:nvSpPr>
        <p:spPr>
          <a:xfrm>
            <a:off x="1310347" y="3347418"/>
            <a:ext cx="4632325" cy="713657"/>
          </a:xfrm>
          <a:prstGeom prst="rect">
            <a:avLst/>
          </a:prstGeom>
          <a:solidFill>
            <a:srgbClr val="FF9900"/>
          </a:solidFill>
        </p:spPr>
        <p:txBody>
          <a:bodyPr vert="horz" wrap="square" lIns="0" tIns="158115" rIns="0" bIns="0" rtlCol="0">
            <a:spAutoFit/>
          </a:bodyPr>
          <a:lstStyle/>
          <a:p>
            <a:pPr marL="1069340">
              <a:lnSpc>
                <a:spcPct val="100000"/>
              </a:lnSpc>
              <a:spcBef>
                <a:spcPts val="1245"/>
              </a:spcBef>
            </a:pPr>
            <a:r>
              <a:rPr lang="vi-VN" sz="3600" spc="-150" dirty="0">
                <a:latin typeface="FreeSans"/>
                <a:cs typeface="FreeSans"/>
              </a:rPr>
              <a:t>MẠNG </a:t>
            </a:r>
            <a:r>
              <a:rPr sz="3600" spc="-150" dirty="0">
                <a:latin typeface="FreeSans"/>
                <a:cs typeface="FreeSans"/>
              </a:rPr>
              <a:t>BITCOIN</a:t>
            </a:r>
          </a:p>
        </p:txBody>
      </p:sp>
      <p:sp>
        <p:nvSpPr>
          <p:cNvPr id="4" name="object 4"/>
          <p:cNvSpPr txBox="1"/>
          <p:nvPr/>
        </p:nvSpPr>
        <p:spPr>
          <a:xfrm>
            <a:off x="3192093" y="2751969"/>
            <a:ext cx="2750820" cy="457200"/>
          </a:xfrm>
          <a:prstGeom prst="rect">
            <a:avLst/>
          </a:prstGeom>
          <a:solidFill>
            <a:srgbClr val="FFCA3A"/>
          </a:solidFill>
        </p:spPr>
        <p:txBody>
          <a:bodyPr vert="horz" wrap="square" lIns="0" tIns="17145" rIns="0" bIns="0" rtlCol="0">
            <a:spAutoFit/>
          </a:bodyPr>
          <a:lstStyle/>
          <a:p>
            <a:pPr marL="321310">
              <a:lnSpc>
                <a:spcPct val="100000"/>
              </a:lnSpc>
              <a:spcBef>
                <a:spcPts val="135"/>
              </a:spcBef>
            </a:pPr>
            <a:r>
              <a:rPr lang="vi-VN" sz="2600" spc="-150" dirty="0">
                <a:latin typeface="FreeSans"/>
                <a:cs typeface="FreeSans"/>
              </a:rPr>
              <a:t>MẠNG </a:t>
            </a:r>
            <a:r>
              <a:rPr sz="2600" spc="-150" dirty="0">
                <a:latin typeface="FreeSans"/>
                <a:cs typeface="FreeSans"/>
              </a:rPr>
              <a:t>LIGHTNING </a:t>
            </a:r>
          </a:p>
        </p:txBody>
      </p:sp>
      <p:sp>
        <p:nvSpPr>
          <p:cNvPr id="5" name="object 5"/>
          <p:cNvSpPr txBox="1"/>
          <p:nvPr/>
        </p:nvSpPr>
        <p:spPr>
          <a:xfrm>
            <a:off x="6220285" y="2837450"/>
            <a:ext cx="1957705" cy="566822"/>
          </a:xfrm>
          <a:prstGeom prst="rect">
            <a:avLst/>
          </a:prstGeom>
        </p:spPr>
        <p:txBody>
          <a:bodyPr vert="horz" wrap="square" lIns="0" tIns="12700" rIns="0" bIns="0" rtlCol="0">
            <a:spAutoFit/>
          </a:bodyPr>
          <a:lstStyle/>
          <a:p>
            <a:pPr marL="12700">
              <a:lnSpc>
                <a:spcPct val="100000"/>
              </a:lnSpc>
              <a:spcBef>
                <a:spcPts val="100"/>
              </a:spcBef>
            </a:pPr>
            <a:r>
              <a:rPr lang="vi-VN" sz="1800" i="1" spc="70" dirty="0">
                <a:solidFill>
                  <a:srgbClr val="E6E8E9"/>
                </a:solidFill>
                <a:latin typeface="Carlito"/>
                <a:cs typeface="Carlito"/>
              </a:rPr>
              <a:t>Tầng thứ 2</a:t>
            </a:r>
            <a:br>
              <a:rPr lang="vi-VN" sz="1800" i="1" spc="70" dirty="0">
                <a:solidFill>
                  <a:srgbClr val="E6E8E9"/>
                </a:solidFill>
                <a:latin typeface="Carlito"/>
                <a:cs typeface="Carlito"/>
              </a:rPr>
            </a:br>
            <a:r>
              <a:rPr sz="1800" i="1" spc="-10" dirty="0">
                <a:solidFill>
                  <a:srgbClr val="E6E8E9"/>
                </a:solidFill>
                <a:latin typeface="Carlito"/>
                <a:cs typeface="Carlito"/>
              </a:rPr>
              <a:t>(oﬀ-chain)</a:t>
            </a:r>
            <a:endParaRPr sz="1800" dirty="0">
              <a:latin typeface="Carlito"/>
              <a:cs typeface="Carlito"/>
            </a:endParaRPr>
          </a:p>
        </p:txBody>
      </p:sp>
      <p:sp>
        <p:nvSpPr>
          <p:cNvPr id="6" name="object 6"/>
          <p:cNvSpPr txBox="1">
            <a:spLocks noGrp="1"/>
          </p:cNvSpPr>
          <p:nvPr>
            <p:ph type="title"/>
          </p:nvPr>
        </p:nvSpPr>
        <p:spPr>
          <a:xfrm>
            <a:off x="149224" y="17730"/>
            <a:ext cx="9147176" cy="1785538"/>
          </a:xfrm>
          <a:prstGeom prst="rect">
            <a:avLst/>
          </a:prstGeom>
        </p:spPr>
        <p:txBody>
          <a:bodyPr vert="horz" wrap="square" lIns="0" tIns="231570" rIns="0" bIns="0" rtlCol="0">
            <a:spAutoFit/>
          </a:bodyPr>
          <a:lstStyle/>
          <a:p>
            <a:pPr marL="1793239">
              <a:lnSpc>
                <a:spcPts val="6010"/>
              </a:lnSpc>
              <a:spcBef>
                <a:spcPts val="100"/>
              </a:spcBef>
            </a:pPr>
            <a:r>
              <a:rPr lang="vi-VN" spc="-300" dirty="0"/>
              <a:t>CẢI TIẾN PHI TẬP TRUNG</a:t>
            </a:r>
            <a:r>
              <a:rPr spc="-300" dirty="0"/>
              <a:t> :</a:t>
            </a:r>
          </a:p>
          <a:p>
            <a:pPr marL="1793239">
              <a:lnSpc>
                <a:spcPts val="6130"/>
              </a:lnSpc>
            </a:pPr>
            <a:r>
              <a:rPr lang="vi-VN" sz="5700" i="1" spc="-300" dirty="0">
                <a:latin typeface="FreeSans"/>
                <a:cs typeface="FreeSans"/>
              </a:rPr>
              <a:t>MẠNG</a:t>
            </a:r>
            <a:r>
              <a:rPr sz="5700" i="1" spc="-300" dirty="0">
                <a:latin typeface="FreeSans"/>
                <a:cs typeface="FreeSans"/>
              </a:rPr>
              <a:t> LIGHTNING</a:t>
            </a:r>
            <a:endParaRPr sz="5700" spc="-300" dirty="0">
              <a:latin typeface="FreeSans"/>
              <a:cs typeface="FreeSans"/>
            </a:endParaRPr>
          </a:p>
        </p:txBody>
      </p:sp>
      <p:sp>
        <p:nvSpPr>
          <p:cNvPr id="7" name="object 7"/>
          <p:cNvSpPr/>
          <p:nvPr/>
        </p:nvSpPr>
        <p:spPr>
          <a:xfrm>
            <a:off x="2564844" y="2751969"/>
            <a:ext cx="528320" cy="505459"/>
          </a:xfrm>
          <a:custGeom>
            <a:avLst/>
            <a:gdLst/>
            <a:ahLst/>
            <a:cxnLst/>
            <a:rect l="l" t="t" r="r" b="b"/>
            <a:pathLst>
              <a:path w="528319" h="505460">
                <a:moveTo>
                  <a:pt x="527998" y="504898"/>
                </a:moveTo>
                <a:lnTo>
                  <a:pt x="0" y="504898"/>
                </a:lnTo>
                <a:lnTo>
                  <a:pt x="0" y="0"/>
                </a:lnTo>
                <a:lnTo>
                  <a:pt x="527998" y="0"/>
                </a:lnTo>
                <a:lnTo>
                  <a:pt x="527998" y="504898"/>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749073" y="471886"/>
            <a:ext cx="1264372" cy="1264372"/>
          </a:xfrm>
          <a:prstGeom prst="rect">
            <a:avLst/>
          </a:prstGeom>
        </p:spPr>
      </p:pic>
      <p:sp>
        <p:nvSpPr>
          <p:cNvPr id="9" name="object 9"/>
          <p:cNvSpPr/>
          <p:nvPr/>
        </p:nvSpPr>
        <p:spPr>
          <a:xfrm>
            <a:off x="1937596" y="2751969"/>
            <a:ext cx="528320" cy="505459"/>
          </a:xfrm>
          <a:custGeom>
            <a:avLst/>
            <a:gdLst/>
            <a:ahLst/>
            <a:cxnLst/>
            <a:rect l="l" t="t" r="r" b="b"/>
            <a:pathLst>
              <a:path w="528319" h="505460">
                <a:moveTo>
                  <a:pt x="527998" y="504898"/>
                </a:moveTo>
                <a:lnTo>
                  <a:pt x="0" y="504898"/>
                </a:lnTo>
                <a:lnTo>
                  <a:pt x="0" y="0"/>
                </a:lnTo>
                <a:lnTo>
                  <a:pt x="527998" y="0"/>
                </a:lnTo>
                <a:lnTo>
                  <a:pt x="527998" y="504898"/>
                </a:lnTo>
                <a:close/>
              </a:path>
            </a:pathLst>
          </a:custGeom>
          <a:solidFill>
            <a:srgbClr val="FFFFFF"/>
          </a:solidFill>
        </p:spPr>
        <p:txBody>
          <a:bodyPr wrap="square" lIns="0" tIns="0" rIns="0" bIns="0" rtlCol="0"/>
          <a:lstStyle/>
          <a:p>
            <a:endParaRPr/>
          </a:p>
        </p:txBody>
      </p:sp>
      <p:sp>
        <p:nvSpPr>
          <p:cNvPr id="10" name="object 10"/>
          <p:cNvSpPr/>
          <p:nvPr/>
        </p:nvSpPr>
        <p:spPr>
          <a:xfrm>
            <a:off x="1310347" y="2751969"/>
            <a:ext cx="528320" cy="505459"/>
          </a:xfrm>
          <a:custGeom>
            <a:avLst/>
            <a:gdLst/>
            <a:ahLst/>
            <a:cxnLst/>
            <a:rect l="l" t="t" r="r" b="b"/>
            <a:pathLst>
              <a:path w="528319" h="505460">
                <a:moveTo>
                  <a:pt x="527998" y="504898"/>
                </a:moveTo>
                <a:lnTo>
                  <a:pt x="0" y="504898"/>
                </a:lnTo>
                <a:lnTo>
                  <a:pt x="0" y="0"/>
                </a:lnTo>
                <a:lnTo>
                  <a:pt x="527998" y="0"/>
                </a:lnTo>
                <a:lnTo>
                  <a:pt x="527998" y="504898"/>
                </a:lnTo>
                <a:close/>
              </a:path>
            </a:pathLst>
          </a:custGeom>
          <a:solidFill>
            <a:srgbClr val="FFFFFF"/>
          </a:solidFill>
        </p:spPr>
        <p:txBody>
          <a:bodyPr wrap="square" lIns="0" tIns="0" rIns="0" bIns="0" rtlCol="0"/>
          <a:lstStyle/>
          <a:p>
            <a:endParaRPr/>
          </a:p>
        </p:txBody>
      </p:sp>
      <p:sp>
        <p:nvSpPr>
          <p:cNvPr id="11" name="object 11"/>
          <p:cNvSpPr txBox="1"/>
          <p:nvPr/>
        </p:nvSpPr>
        <p:spPr>
          <a:xfrm>
            <a:off x="1263152" y="2374879"/>
            <a:ext cx="1808480" cy="289823"/>
          </a:xfrm>
          <a:prstGeom prst="rect">
            <a:avLst/>
          </a:prstGeom>
        </p:spPr>
        <p:txBody>
          <a:bodyPr vert="horz" wrap="square" lIns="0" tIns="12700" rIns="0" bIns="0" rtlCol="0">
            <a:spAutoFit/>
          </a:bodyPr>
          <a:lstStyle/>
          <a:p>
            <a:pPr marL="12700">
              <a:lnSpc>
                <a:spcPct val="100000"/>
              </a:lnSpc>
              <a:spcBef>
                <a:spcPts val="100"/>
              </a:spcBef>
            </a:pPr>
            <a:r>
              <a:rPr lang="vi-VN" sz="1800" i="1" dirty="0">
                <a:solidFill>
                  <a:srgbClr val="E6E8E9"/>
                </a:solidFill>
                <a:latin typeface="Carlito"/>
                <a:cs typeface="Carlito"/>
              </a:rPr>
              <a:t>Các ứng dụng khác</a:t>
            </a:r>
            <a:endParaRPr sz="1800" dirty="0">
              <a:latin typeface="Carlito"/>
              <a:cs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4" y="210894"/>
            <a:ext cx="4184015" cy="574040"/>
          </a:xfrm>
          <a:prstGeom prst="rect">
            <a:avLst/>
          </a:prstGeom>
        </p:spPr>
        <p:txBody>
          <a:bodyPr vert="horz" wrap="square" lIns="0" tIns="12700" rIns="0" bIns="0" rtlCol="0">
            <a:spAutoFit/>
          </a:bodyPr>
          <a:lstStyle/>
          <a:p>
            <a:pPr marL="12700" marR="5080">
              <a:lnSpc>
                <a:spcPct val="100000"/>
              </a:lnSpc>
              <a:spcBef>
                <a:spcPts val="100"/>
              </a:spcBef>
            </a:pPr>
            <a:r>
              <a:rPr lang="vi-VN" sz="1800" spc="-155" dirty="0">
                <a:solidFill>
                  <a:srgbClr val="E6E8E9"/>
                </a:solidFill>
                <a:latin typeface="Verdana"/>
                <a:cs typeface="Verdana"/>
              </a:rPr>
              <a:t>Mạng Lightning cho phép các giao dịch giá trị rất nhỏ gần như miễn phí và tức thì</a:t>
            </a:r>
            <a:r>
              <a:rPr sz="1800" spc="-95" dirty="0">
                <a:solidFill>
                  <a:srgbClr val="E6E8E9"/>
                </a:solidFill>
                <a:latin typeface="Verdana"/>
                <a:cs typeface="Verdana"/>
              </a:rPr>
              <a:t>.</a:t>
            </a:r>
            <a:endParaRPr sz="1800" dirty="0">
              <a:latin typeface="Verdana"/>
              <a:cs typeface="Verdana"/>
            </a:endParaRPr>
          </a:p>
        </p:txBody>
      </p:sp>
      <p:sp>
        <p:nvSpPr>
          <p:cNvPr id="3" name="object 3"/>
          <p:cNvSpPr txBox="1"/>
          <p:nvPr/>
        </p:nvSpPr>
        <p:spPr>
          <a:xfrm>
            <a:off x="225424" y="963038"/>
            <a:ext cx="4527608" cy="566822"/>
          </a:xfrm>
          <a:prstGeom prst="rect">
            <a:avLst/>
          </a:prstGeom>
        </p:spPr>
        <p:txBody>
          <a:bodyPr vert="horz" wrap="square" lIns="0" tIns="12700" rIns="0" bIns="0" rtlCol="0">
            <a:spAutoFit/>
          </a:bodyPr>
          <a:lstStyle/>
          <a:p>
            <a:pPr marL="12700" marR="5080">
              <a:lnSpc>
                <a:spcPct val="100000"/>
              </a:lnSpc>
              <a:spcBef>
                <a:spcPts val="100"/>
              </a:spcBef>
            </a:pPr>
            <a:r>
              <a:rPr lang="vi-VN" sz="1800" spc="-145">
                <a:solidFill>
                  <a:srgbClr val="E6E8E9"/>
                </a:solidFill>
                <a:latin typeface="Verdana"/>
                <a:cs typeface="Verdana"/>
              </a:rPr>
              <a:t>Lớp thứ 2 </a:t>
            </a:r>
            <a:r>
              <a:rPr lang="vi-VN" sz="1800" spc="-145" dirty="0">
                <a:solidFill>
                  <a:srgbClr val="E6E8E9"/>
                </a:solidFill>
                <a:latin typeface="Verdana"/>
                <a:cs typeface="Verdana"/>
              </a:rPr>
              <a:t>này tăng cường tính năng và tiện ích tổng thể của bitcoin như một loại tiền tệ</a:t>
            </a:r>
            <a:r>
              <a:rPr sz="1800" spc="-170" dirty="0">
                <a:solidFill>
                  <a:srgbClr val="E6E8E9"/>
                </a:solidFill>
                <a:latin typeface="Verdana"/>
                <a:cs typeface="Verdana"/>
              </a:rPr>
              <a:t>.</a:t>
            </a:r>
            <a:endParaRPr sz="1800" dirty="0">
              <a:latin typeface="Verdana"/>
              <a:cs typeface="Verdana"/>
            </a:endParaRPr>
          </a:p>
        </p:txBody>
      </p:sp>
      <p:sp>
        <p:nvSpPr>
          <p:cNvPr id="4" name="object 4"/>
          <p:cNvSpPr/>
          <p:nvPr/>
        </p:nvSpPr>
        <p:spPr>
          <a:xfrm>
            <a:off x="3867292" y="938073"/>
            <a:ext cx="4003040" cy="3634740"/>
          </a:xfrm>
          <a:custGeom>
            <a:avLst/>
            <a:gdLst/>
            <a:ahLst/>
            <a:cxnLst/>
            <a:rect l="l" t="t" r="r" b="b"/>
            <a:pathLst>
              <a:path w="4003040" h="3634740">
                <a:moveTo>
                  <a:pt x="3238393" y="3634192"/>
                </a:moveTo>
                <a:lnTo>
                  <a:pt x="764498" y="3634192"/>
                </a:lnTo>
                <a:lnTo>
                  <a:pt x="0" y="1388134"/>
                </a:lnTo>
                <a:lnTo>
                  <a:pt x="2001445" y="0"/>
                </a:lnTo>
                <a:lnTo>
                  <a:pt x="4002891" y="1388134"/>
                </a:lnTo>
                <a:lnTo>
                  <a:pt x="3238393" y="3634192"/>
                </a:lnTo>
                <a:close/>
              </a:path>
            </a:pathLst>
          </a:custGeom>
          <a:solidFill>
            <a:srgbClr val="424242"/>
          </a:solidFill>
        </p:spPr>
        <p:txBody>
          <a:bodyPr wrap="square" lIns="0" tIns="0" rIns="0" bIns="0" rtlCol="0"/>
          <a:lstStyle/>
          <a:p>
            <a:endParaRPr/>
          </a:p>
        </p:txBody>
      </p:sp>
      <p:grpSp>
        <p:nvGrpSpPr>
          <p:cNvPr id="10" name="object 10"/>
          <p:cNvGrpSpPr/>
          <p:nvPr/>
        </p:nvGrpSpPr>
        <p:grpSpPr>
          <a:xfrm>
            <a:off x="3869154" y="944535"/>
            <a:ext cx="4022090" cy="3666490"/>
            <a:chOff x="3869154" y="944535"/>
            <a:chExt cx="4022090" cy="3666490"/>
          </a:xfrm>
        </p:grpSpPr>
        <p:sp>
          <p:nvSpPr>
            <p:cNvPr id="11" name="object 11"/>
            <p:cNvSpPr/>
            <p:nvPr/>
          </p:nvSpPr>
          <p:spPr>
            <a:xfrm>
              <a:off x="4174641" y="1271747"/>
              <a:ext cx="3388360" cy="3096260"/>
            </a:xfrm>
            <a:custGeom>
              <a:avLst/>
              <a:gdLst/>
              <a:ahLst/>
              <a:cxnLst/>
              <a:rect l="l" t="t" r="r" b="b"/>
              <a:pathLst>
                <a:path w="3388359" h="3096260">
                  <a:moveTo>
                    <a:pt x="0" y="1182562"/>
                  </a:moveTo>
                  <a:lnTo>
                    <a:pt x="1694096" y="0"/>
                  </a:lnTo>
                  <a:lnTo>
                    <a:pt x="3388193" y="1182562"/>
                  </a:lnTo>
                  <a:lnTo>
                    <a:pt x="2741094" y="3095993"/>
                  </a:lnTo>
                  <a:lnTo>
                    <a:pt x="647098" y="3095993"/>
                  </a:lnTo>
                  <a:lnTo>
                    <a:pt x="0" y="1182562"/>
                  </a:lnTo>
                  <a:close/>
                </a:path>
                <a:path w="3388359" h="3096260">
                  <a:moveTo>
                    <a:pt x="266699" y="1283247"/>
                  </a:moveTo>
                  <a:lnTo>
                    <a:pt x="1694096" y="317824"/>
                  </a:lnTo>
                  <a:lnTo>
                    <a:pt x="3121493" y="1283247"/>
                  </a:lnTo>
                  <a:lnTo>
                    <a:pt x="2576269" y="2845319"/>
                  </a:lnTo>
                  <a:lnTo>
                    <a:pt x="811923" y="2845319"/>
                  </a:lnTo>
                  <a:lnTo>
                    <a:pt x="266699" y="1283247"/>
                  </a:lnTo>
                  <a:close/>
                </a:path>
                <a:path w="3388359" h="3096260">
                  <a:moveTo>
                    <a:pt x="521698" y="1405547"/>
                  </a:moveTo>
                  <a:lnTo>
                    <a:pt x="1694096" y="651546"/>
                  </a:lnTo>
                  <a:lnTo>
                    <a:pt x="2866494" y="1405547"/>
                  </a:lnTo>
                  <a:lnTo>
                    <a:pt x="2418670" y="2625544"/>
                  </a:lnTo>
                  <a:lnTo>
                    <a:pt x="969523" y="2625544"/>
                  </a:lnTo>
                  <a:lnTo>
                    <a:pt x="521698" y="1405547"/>
                  </a:lnTo>
                  <a:close/>
                </a:path>
                <a:path w="3388359" h="3096260">
                  <a:moveTo>
                    <a:pt x="829648" y="1487847"/>
                  </a:moveTo>
                  <a:lnTo>
                    <a:pt x="1694096" y="914323"/>
                  </a:lnTo>
                  <a:lnTo>
                    <a:pt x="2558544" y="1487847"/>
                  </a:lnTo>
                  <a:lnTo>
                    <a:pt x="2228345" y="2415820"/>
                  </a:lnTo>
                  <a:lnTo>
                    <a:pt x="1159847" y="2415820"/>
                  </a:lnTo>
                  <a:lnTo>
                    <a:pt x="829648" y="1487847"/>
                  </a:lnTo>
                  <a:close/>
                </a:path>
                <a:path w="3388359" h="3096260">
                  <a:moveTo>
                    <a:pt x="1127547" y="1550196"/>
                  </a:moveTo>
                  <a:lnTo>
                    <a:pt x="1694096" y="1178472"/>
                  </a:lnTo>
                  <a:lnTo>
                    <a:pt x="2260645" y="1550196"/>
                  </a:lnTo>
                  <a:lnTo>
                    <a:pt x="2044245" y="2151670"/>
                  </a:lnTo>
                  <a:lnTo>
                    <a:pt x="1343947" y="2151670"/>
                  </a:lnTo>
                  <a:lnTo>
                    <a:pt x="1127547" y="1550196"/>
                  </a:lnTo>
                  <a:close/>
                </a:path>
                <a:path w="3388359" h="3096260">
                  <a:moveTo>
                    <a:pt x="1366797" y="1632871"/>
                  </a:moveTo>
                  <a:lnTo>
                    <a:pt x="1694096" y="1421222"/>
                  </a:lnTo>
                  <a:lnTo>
                    <a:pt x="2021395" y="1632871"/>
                  </a:lnTo>
                  <a:lnTo>
                    <a:pt x="1896371" y="1975321"/>
                  </a:lnTo>
                  <a:lnTo>
                    <a:pt x="1491821" y="1975321"/>
                  </a:lnTo>
                  <a:lnTo>
                    <a:pt x="1366797" y="1632871"/>
                  </a:lnTo>
                  <a:close/>
                </a:path>
              </a:pathLst>
            </a:custGeom>
            <a:ln w="9524">
              <a:solidFill>
                <a:srgbClr val="D8D8D8"/>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5444288" y="2672197"/>
              <a:ext cx="751735" cy="751720"/>
            </a:xfrm>
            <a:prstGeom prst="rect">
              <a:avLst/>
            </a:prstGeom>
          </p:spPr>
        </p:pic>
        <p:pic>
          <p:nvPicPr>
            <p:cNvPr id="13" name="object 13"/>
            <p:cNvPicPr/>
            <p:nvPr/>
          </p:nvPicPr>
          <p:blipFill>
            <a:blip r:embed="rId3" cstate="print"/>
            <a:stretch>
              <a:fillRect/>
            </a:stretch>
          </p:blipFill>
          <p:spPr>
            <a:xfrm>
              <a:off x="5919412" y="2790119"/>
              <a:ext cx="515873" cy="515873"/>
            </a:xfrm>
            <a:prstGeom prst="rect">
              <a:avLst/>
            </a:prstGeom>
          </p:spPr>
        </p:pic>
        <p:sp>
          <p:nvSpPr>
            <p:cNvPr id="14" name="object 14"/>
            <p:cNvSpPr/>
            <p:nvPr/>
          </p:nvSpPr>
          <p:spPr>
            <a:xfrm>
              <a:off x="3883442" y="958823"/>
              <a:ext cx="3993515" cy="3637915"/>
            </a:xfrm>
            <a:custGeom>
              <a:avLst/>
              <a:gdLst/>
              <a:ahLst/>
              <a:cxnLst/>
              <a:rect l="l" t="t" r="r" b="b"/>
              <a:pathLst>
                <a:path w="3993515" h="3637915">
                  <a:moveTo>
                    <a:pt x="2001295" y="0"/>
                  </a:moveTo>
                  <a:lnTo>
                    <a:pt x="0" y="1374697"/>
                  </a:lnTo>
                  <a:lnTo>
                    <a:pt x="1103522" y="3160893"/>
                  </a:lnTo>
                  <a:lnTo>
                    <a:pt x="3254418" y="3637842"/>
                  </a:lnTo>
                  <a:lnTo>
                    <a:pt x="3993216" y="1374697"/>
                  </a:lnTo>
                  <a:lnTo>
                    <a:pt x="2001295" y="0"/>
                  </a:lnTo>
                  <a:close/>
                </a:path>
              </a:pathLst>
            </a:custGeom>
            <a:ln w="28574">
              <a:solidFill>
                <a:srgbClr val="FFCA3A"/>
              </a:solidFill>
            </a:ln>
          </p:spPr>
          <p:txBody>
            <a:bodyPr wrap="square" lIns="0" tIns="0" rIns="0" bIns="0" rtlCol="0"/>
            <a:lstStyle/>
            <a:p>
              <a:endParaRPr/>
            </a:p>
          </p:txBody>
        </p:sp>
        <p:sp>
          <p:nvSpPr>
            <p:cNvPr id="15" name="object 15"/>
            <p:cNvSpPr/>
            <p:nvPr/>
          </p:nvSpPr>
          <p:spPr>
            <a:xfrm>
              <a:off x="5785938" y="1115497"/>
              <a:ext cx="165735" cy="408940"/>
            </a:xfrm>
            <a:custGeom>
              <a:avLst/>
              <a:gdLst/>
              <a:ahLst/>
              <a:cxnLst/>
              <a:rect l="l" t="t" r="r" b="b"/>
              <a:pathLst>
                <a:path w="165735" h="408940">
                  <a:moveTo>
                    <a:pt x="124199" y="408599"/>
                  </a:moveTo>
                  <a:lnTo>
                    <a:pt x="41399" y="408599"/>
                  </a:lnTo>
                  <a:lnTo>
                    <a:pt x="41399" y="82799"/>
                  </a:lnTo>
                  <a:lnTo>
                    <a:pt x="0" y="82799"/>
                  </a:lnTo>
                  <a:lnTo>
                    <a:pt x="82799" y="0"/>
                  </a:lnTo>
                  <a:lnTo>
                    <a:pt x="165599" y="82799"/>
                  </a:lnTo>
                  <a:lnTo>
                    <a:pt x="124199" y="82799"/>
                  </a:lnTo>
                  <a:lnTo>
                    <a:pt x="124199" y="408599"/>
                  </a:lnTo>
                  <a:close/>
                </a:path>
              </a:pathLst>
            </a:custGeom>
            <a:solidFill>
              <a:srgbClr val="EDEDED"/>
            </a:solidFill>
          </p:spPr>
          <p:txBody>
            <a:bodyPr wrap="square" lIns="0" tIns="0" rIns="0" bIns="0" rtlCol="0"/>
            <a:lstStyle/>
            <a:p>
              <a:endParaRPr/>
            </a:p>
          </p:txBody>
        </p:sp>
        <p:sp>
          <p:nvSpPr>
            <p:cNvPr id="16" name="object 16"/>
            <p:cNvSpPr/>
            <p:nvPr/>
          </p:nvSpPr>
          <p:spPr>
            <a:xfrm>
              <a:off x="5785938" y="1115497"/>
              <a:ext cx="165735" cy="408940"/>
            </a:xfrm>
            <a:custGeom>
              <a:avLst/>
              <a:gdLst/>
              <a:ahLst/>
              <a:cxnLst/>
              <a:rect l="l" t="t" r="r" b="b"/>
              <a:pathLst>
                <a:path w="165735" h="408940">
                  <a:moveTo>
                    <a:pt x="0" y="82799"/>
                  </a:moveTo>
                  <a:lnTo>
                    <a:pt x="82799" y="0"/>
                  </a:lnTo>
                  <a:lnTo>
                    <a:pt x="165599" y="82799"/>
                  </a:lnTo>
                  <a:lnTo>
                    <a:pt x="124199" y="82799"/>
                  </a:lnTo>
                  <a:lnTo>
                    <a:pt x="124199" y="408599"/>
                  </a:lnTo>
                  <a:lnTo>
                    <a:pt x="41399" y="408599"/>
                  </a:lnTo>
                  <a:lnTo>
                    <a:pt x="41399" y="82799"/>
                  </a:lnTo>
                  <a:lnTo>
                    <a:pt x="0" y="82799"/>
                  </a:lnTo>
                  <a:close/>
                </a:path>
              </a:pathLst>
            </a:custGeom>
            <a:ln w="9524">
              <a:solidFill>
                <a:srgbClr val="595959"/>
              </a:solidFill>
            </a:ln>
          </p:spPr>
          <p:txBody>
            <a:bodyPr wrap="square" lIns="0" tIns="0" rIns="0" bIns="0" rtlCol="0"/>
            <a:lstStyle/>
            <a:p>
              <a:endParaRPr/>
            </a:p>
          </p:txBody>
        </p:sp>
        <p:sp>
          <p:nvSpPr>
            <p:cNvPr id="17" name="object 17"/>
            <p:cNvSpPr/>
            <p:nvPr/>
          </p:nvSpPr>
          <p:spPr>
            <a:xfrm>
              <a:off x="7309210" y="2317432"/>
              <a:ext cx="407034" cy="242570"/>
            </a:xfrm>
            <a:custGeom>
              <a:avLst/>
              <a:gdLst/>
              <a:ahLst/>
              <a:cxnLst/>
              <a:rect l="l" t="t" r="r" b="b"/>
              <a:pathLst>
                <a:path w="407034" h="242569">
                  <a:moveTo>
                    <a:pt x="30899" y="242287"/>
                  </a:moveTo>
                  <a:lnTo>
                    <a:pt x="0" y="165482"/>
                  </a:lnTo>
                  <a:lnTo>
                    <a:pt x="314449" y="38399"/>
                  </a:lnTo>
                  <a:lnTo>
                    <a:pt x="298999" y="0"/>
                  </a:lnTo>
                  <a:lnTo>
                    <a:pt x="406649" y="45782"/>
                  </a:lnTo>
                  <a:lnTo>
                    <a:pt x="360799" y="153599"/>
                  </a:lnTo>
                  <a:lnTo>
                    <a:pt x="345349" y="115199"/>
                  </a:lnTo>
                  <a:lnTo>
                    <a:pt x="30899" y="242287"/>
                  </a:lnTo>
                  <a:close/>
                </a:path>
              </a:pathLst>
            </a:custGeom>
            <a:solidFill>
              <a:srgbClr val="EDEDED"/>
            </a:solidFill>
          </p:spPr>
          <p:txBody>
            <a:bodyPr wrap="square" lIns="0" tIns="0" rIns="0" bIns="0" rtlCol="0"/>
            <a:lstStyle/>
            <a:p>
              <a:endParaRPr/>
            </a:p>
          </p:txBody>
        </p:sp>
        <p:sp>
          <p:nvSpPr>
            <p:cNvPr id="18" name="object 18"/>
            <p:cNvSpPr/>
            <p:nvPr/>
          </p:nvSpPr>
          <p:spPr>
            <a:xfrm>
              <a:off x="7309210" y="2317432"/>
              <a:ext cx="407034" cy="242570"/>
            </a:xfrm>
            <a:custGeom>
              <a:avLst/>
              <a:gdLst/>
              <a:ahLst/>
              <a:cxnLst/>
              <a:rect l="l" t="t" r="r" b="b"/>
              <a:pathLst>
                <a:path w="407034" h="242569">
                  <a:moveTo>
                    <a:pt x="298999" y="0"/>
                  </a:moveTo>
                  <a:lnTo>
                    <a:pt x="406649" y="45782"/>
                  </a:lnTo>
                  <a:lnTo>
                    <a:pt x="360799" y="153599"/>
                  </a:lnTo>
                  <a:lnTo>
                    <a:pt x="345349" y="115199"/>
                  </a:lnTo>
                  <a:lnTo>
                    <a:pt x="30899" y="242287"/>
                  </a:lnTo>
                  <a:lnTo>
                    <a:pt x="0" y="165482"/>
                  </a:lnTo>
                  <a:lnTo>
                    <a:pt x="314449" y="38399"/>
                  </a:lnTo>
                  <a:lnTo>
                    <a:pt x="298999" y="0"/>
                  </a:lnTo>
                  <a:close/>
                </a:path>
              </a:pathLst>
            </a:custGeom>
            <a:ln w="9524">
              <a:solidFill>
                <a:srgbClr val="595959"/>
              </a:solidFill>
            </a:ln>
          </p:spPr>
          <p:txBody>
            <a:bodyPr wrap="square" lIns="0" tIns="0" rIns="0" bIns="0" rtlCol="0"/>
            <a:lstStyle/>
            <a:p>
              <a:endParaRPr/>
            </a:p>
          </p:txBody>
        </p:sp>
        <p:pic>
          <p:nvPicPr>
            <p:cNvPr id="19" name="object 19"/>
            <p:cNvPicPr/>
            <p:nvPr/>
          </p:nvPicPr>
          <p:blipFill>
            <a:blip r:embed="rId4" cstate="print"/>
            <a:stretch>
              <a:fillRect/>
            </a:stretch>
          </p:blipFill>
          <p:spPr>
            <a:xfrm>
              <a:off x="6946323" y="4350678"/>
              <a:ext cx="166299" cy="172199"/>
            </a:xfrm>
            <a:prstGeom prst="rect">
              <a:avLst/>
            </a:prstGeom>
          </p:spPr>
        </p:pic>
        <p:pic>
          <p:nvPicPr>
            <p:cNvPr id="20" name="object 20"/>
            <p:cNvPicPr/>
            <p:nvPr/>
          </p:nvPicPr>
          <p:blipFill>
            <a:blip r:embed="rId5" cstate="print"/>
            <a:stretch>
              <a:fillRect/>
            </a:stretch>
          </p:blipFill>
          <p:spPr>
            <a:xfrm>
              <a:off x="5008552" y="3917204"/>
              <a:ext cx="166774" cy="177599"/>
            </a:xfrm>
            <a:prstGeom prst="rect">
              <a:avLst/>
            </a:prstGeom>
          </p:spPr>
        </p:pic>
      </p:grpSp>
      <p:sp>
        <p:nvSpPr>
          <p:cNvPr id="21" name="object 4">
            <a:extLst>
              <a:ext uri="{FF2B5EF4-FFF2-40B4-BE49-F238E27FC236}">
                <a16:creationId xmlns:a16="http://schemas.microsoft.com/office/drawing/2014/main" id="{F830A1DD-A7A1-8C0D-BBF4-F21344AD28EA}"/>
              </a:ext>
            </a:extLst>
          </p:cNvPr>
          <p:cNvSpPr txBox="1"/>
          <p:nvPr/>
        </p:nvSpPr>
        <p:spPr>
          <a:xfrm>
            <a:off x="7989981" y="2002281"/>
            <a:ext cx="107799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TỐC ĐỘ</a:t>
            </a:r>
            <a:endParaRPr sz="3000" spc="-300" dirty="0">
              <a:latin typeface="FreeSans"/>
              <a:cs typeface="FreeSans"/>
            </a:endParaRPr>
          </a:p>
        </p:txBody>
      </p:sp>
      <p:sp>
        <p:nvSpPr>
          <p:cNvPr id="22" name="object 5">
            <a:extLst>
              <a:ext uri="{FF2B5EF4-FFF2-40B4-BE49-F238E27FC236}">
                <a16:creationId xmlns:a16="http://schemas.microsoft.com/office/drawing/2014/main" id="{E8F8330D-CF77-5E5D-33FF-2AA781CEEE29}"/>
              </a:ext>
            </a:extLst>
          </p:cNvPr>
          <p:cNvSpPr txBox="1"/>
          <p:nvPr/>
        </p:nvSpPr>
        <p:spPr>
          <a:xfrm>
            <a:off x="7315200" y="4335568"/>
            <a:ext cx="151410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CHÍNH XÁC</a:t>
            </a:r>
            <a:endParaRPr sz="3000" spc="-300" dirty="0">
              <a:latin typeface="FreeSans"/>
              <a:cs typeface="FreeSans"/>
            </a:endParaRPr>
          </a:p>
        </p:txBody>
      </p:sp>
      <p:sp>
        <p:nvSpPr>
          <p:cNvPr id="23" name="object 6">
            <a:extLst>
              <a:ext uri="{FF2B5EF4-FFF2-40B4-BE49-F238E27FC236}">
                <a16:creationId xmlns:a16="http://schemas.microsoft.com/office/drawing/2014/main" id="{B426CC07-79CE-FA8C-6776-190568A915A3}"/>
              </a:ext>
            </a:extLst>
          </p:cNvPr>
          <p:cNvSpPr txBox="1"/>
          <p:nvPr/>
        </p:nvSpPr>
        <p:spPr>
          <a:xfrm>
            <a:off x="5566280" y="368606"/>
            <a:ext cx="1215520" cy="482600"/>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CHI PHÍ</a:t>
            </a:r>
            <a:endParaRPr sz="3000" spc="-300" dirty="0">
              <a:latin typeface="FreeSans"/>
              <a:cs typeface="FreeSans"/>
            </a:endParaRPr>
          </a:p>
        </p:txBody>
      </p:sp>
      <p:sp>
        <p:nvSpPr>
          <p:cNvPr id="24" name="object 7">
            <a:extLst>
              <a:ext uri="{FF2B5EF4-FFF2-40B4-BE49-F238E27FC236}">
                <a16:creationId xmlns:a16="http://schemas.microsoft.com/office/drawing/2014/main" id="{B5106DB7-BA68-9BDE-2FE0-F3F900775337}"/>
              </a:ext>
            </a:extLst>
          </p:cNvPr>
          <p:cNvSpPr txBox="1"/>
          <p:nvPr/>
        </p:nvSpPr>
        <p:spPr>
          <a:xfrm>
            <a:off x="2351913" y="2078481"/>
            <a:ext cx="1395730" cy="482600"/>
          </a:xfrm>
          <a:prstGeom prst="rect">
            <a:avLst/>
          </a:prstGeom>
        </p:spPr>
        <p:txBody>
          <a:bodyPr vert="horz" wrap="square" lIns="0" tIns="12700" rIns="0" bIns="0" rtlCol="0">
            <a:spAutoFit/>
          </a:bodyPr>
          <a:lstStyle/>
          <a:p>
            <a:pPr marL="12700" algn="r">
              <a:lnSpc>
                <a:spcPct val="100000"/>
              </a:lnSpc>
              <a:spcBef>
                <a:spcPts val="100"/>
              </a:spcBef>
            </a:pPr>
            <a:r>
              <a:rPr lang="vi-VN" sz="3000" spc="-300" dirty="0">
                <a:solidFill>
                  <a:srgbClr val="FFCA3A"/>
                </a:solidFill>
                <a:latin typeface="FreeSans"/>
                <a:cs typeface="FreeSans"/>
              </a:rPr>
              <a:t>UY TÍN</a:t>
            </a:r>
            <a:endParaRPr sz="3000" spc="-300" dirty="0">
              <a:latin typeface="FreeSans"/>
              <a:cs typeface="FreeSans"/>
            </a:endParaRPr>
          </a:p>
        </p:txBody>
      </p:sp>
      <p:sp>
        <p:nvSpPr>
          <p:cNvPr id="25" name="object 8">
            <a:extLst>
              <a:ext uri="{FF2B5EF4-FFF2-40B4-BE49-F238E27FC236}">
                <a16:creationId xmlns:a16="http://schemas.microsoft.com/office/drawing/2014/main" id="{86E55785-81DA-7EE7-8B5E-6802338D1548}"/>
              </a:ext>
            </a:extLst>
          </p:cNvPr>
          <p:cNvSpPr txBox="1"/>
          <p:nvPr/>
        </p:nvSpPr>
        <p:spPr>
          <a:xfrm>
            <a:off x="2914945" y="4348932"/>
            <a:ext cx="1838087"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TƯƠNG TÁC</a:t>
            </a:r>
            <a:endParaRPr lang="vi-VN" sz="3000" spc="-300" dirty="0">
              <a:latin typeface="FreeSans"/>
              <a:cs typeface="Free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grpSp>
        <p:nvGrpSpPr>
          <p:cNvPr id="3" name="object 3"/>
          <p:cNvGrpSpPr/>
          <p:nvPr/>
        </p:nvGrpSpPr>
        <p:grpSpPr>
          <a:xfrm>
            <a:off x="0" y="0"/>
            <a:ext cx="5278755" cy="5143500"/>
            <a:chOff x="0" y="0"/>
            <a:chExt cx="5278755" cy="5143500"/>
          </a:xfrm>
        </p:grpSpPr>
        <p:pic>
          <p:nvPicPr>
            <p:cNvPr id="4" name="object 4"/>
            <p:cNvPicPr/>
            <p:nvPr/>
          </p:nvPicPr>
          <p:blipFill>
            <a:blip r:embed="rId2" cstate="print"/>
            <a:stretch>
              <a:fillRect/>
            </a:stretch>
          </p:blipFill>
          <p:spPr>
            <a:xfrm>
              <a:off x="0" y="0"/>
              <a:ext cx="5278589" cy="5143489"/>
            </a:xfrm>
            <a:prstGeom prst="rect">
              <a:avLst/>
            </a:prstGeom>
          </p:spPr>
        </p:pic>
        <p:pic>
          <p:nvPicPr>
            <p:cNvPr id="5" name="object 5"/>
            <p:cNvPicPr/>
            <p:nvPr/>
          </p:nvPicPr>
          <p:blipFill>
            <a:blip r:embed="rId3" cstate="print"/>
            <a:stretch>
              <a:fillRect/>
            </a:stretch>
          </p:blipFill>
          <p:spPr>
            <a:xfrm>
              <a:off x="240751" y="4512516"/>
              <a:ext cx="1513146" cy="446499"/>
            </a:xfrm>
            <a:prstGeom prst="rect">
              <a:avLst/>
            </a:prstGeom>
          </p:spPr>
        </p:pic>
        <p:sp>
          <p:nvSpPr>
            <p:cNvPr id="6" name="object 6"/>
            <p:cNvSpPr/>
            <p:nvPr/>
          </p:nvSpPr>
          <p:spPr>
            <a:xfrm>
              <a:off x="235988" y="4507765"/>
              <a:ext cx="1522730" cy="456565"/>
            </a:xfrm>
            <a:custGeom>
              <a:avLst/>
              <a:gdLst/>
              <a:ahLst/>
              <a:cxnLst/>
              <a:rect l="l" t="t" r="r" b="b"/>
              <a:pathLst>
                <a:path w="1522730" h="456564">
                  <a:moveTo>
                    <a:pt x="0" y="0"/>
                  </a:moveTo>
                  <a:lnTo>
                    <a:pt x="1522672" y="0"/>
                  </a:lnTo>
                  <a:lnTo>
                    <a:pt x="1522672" y="455999"/>
                  </a:lnTo>
                  <a:lnTo>
                    <a:pt x="0" y="455999"/>
                  </a:lnTo>
                  <a:lnTo>
                    <a:pt x="0" y="0"/>
                  </a:lnTo>
                  <a:close/>
                </a:path>
              </a:pathLst>
            </a:custGeom>
            <a:ln w="9524">
              <a:solidFill>
                <a:srgbClr val="FFFFFF"/>
              </a:solidFill>
            </a:ln>
          </p:spPr>
          <p:txBody>
            <a:bodyPr wrap="square" lIns="0" tIns="0" rIns="0" bIns="0" rtlCol="0"/>
            <a:lstStyle/>
            <a:p>
              <a:endParaRPr/>
            </a:p>
          </p:txBody>
        </p:sp>
      </p:grpSp>
      <p:sp>
        <p:nvSpPr>
          <p:cNvPr id="7" name="object 7"/>
          <p:cNvSpPr txBox="1"/>
          <p:nvPr/>
        </p:nvSpPr>
        <p:spPr>
          <a:xfrm>
            <a:off x="5603409" y="149257"/>
            <a:ext cx="2662555" cy="1944370"/>
          </a:xfrm>
          <a:prstGeom prst="rect">
            <a:avLst/>
          </a:prstGeom>
        </p:spPr>
        <p:txBody>
          <a:bodyPr vert="horz" wrap="square" lIns="0" tIns="110489" rIns="0" bIns="0" rtlCol="0">
            <a:spAutoFit/>
          </a:bodyPr>
          <a:lstStyle/>
          <a:p>
            <a:pPr marL="12700">
              <a:lnSpc>
                <a:spcPct val="100000"/>
              </a:lnSpc>
              <a:spcBef>
                <a:spcPts val="869"/>
              </a:spcBef>
            </a:pPr>
            <a:r>
              <a:rPr sz="4300" spc="-150" dirty="0">
                <a:latin typeface="FreeSans"/>
                <a:cs typeface="FreeSans"/>
              </a:rPr>
              <a:t>12,411 </a:t>
            </a:r>
            <a:r>
              <a:rPr lang="vi-VN" sz="3400" spc="-150" dirty="0">
                <a:latin typeface="FreeSans"/>
                <a:cs typeface="FreeSans"/>
              </a:rPr>
              <a:t>MÁY</a:t>
            </a:r>
            <a:endParaRPr sz="3400" spc="-150" dirty="0">
              <a:latin typeface="FreeSans"/>
              <a:cs typeface="FreeSans"/>
            </a:endParaRPr>
          </a:p>
          <a:p>
            <a:pPr marL="12700">
              <a:lnSpc>
                <a:spcPct val="100000"/>
              </a:lnSpc>
              <a:spcBef>
                <a:spcPts val="775"/>
              </a:spcBef>
            </a:pPr>
            <a:r>
              <a:rPr sz="4300" spc="-150" dirty="0">
                <a:latin typeface="FreeSans"/>
                <a:cs typeface="FreeSans"/>
              </a:rPr>
              <a:t>61,101 </a:t>
            </a:r>
            <a:r>
              <a:rPr lang="vi-VN" sz="3400" spc="-150" dirty="0">
                <a:latin typeface="FreeSans"/>
                <a:cs typeface="FreeSans"/>
              </a:rPr>
              <a:t>KÊNH</a:t>
            </a:r>
            <a:endParaRPr sz="3400" spc="-150" dirty="0">
              <a:latin typeface="FreeSans"/>
              <a:cs typeface="FreeSans"/>
            </a:endParaRPr>
          </a:p>
          <a:p>
            <a:pPr marL="12700" algn="l">
              <a:lnSpc>
                <a:spcPct val="100000"/>
              </a:lnSpc>
              <a:spcBef>
                <a:spcPts val="95"/>
              </a:spcBef>
            </a:pPr>
            <a:r>
              <a:rPr lang="vi-VN" sz="2450" i="1" spc="-300" dirty="0">
                <a:solidFill>
                  <a:srgbClr val="FFFFFF"/>
                </a:solidFill>
                <a:latin typeface="FreeSans"/>
                <a:cs typeface="FreeSans"/>
              </a:rPr>
              <a:t>04/07/2023</a:t>
            </a:r>
            <a:endParaRPr lang="vi-VN" sz="2450" spc="-300" dirty="0">
              <a:latin typeface="FreeSans"/>
              <a:cs typeface="FreeSans"/>
            </a:endParaRPr>
          </a:p>
        </p:txBody>
      </p:sp>
      <p:grpSp>
        <p:nvGrpSpPr>
          <p:cNvPr id="8" name="object 8"/>
          <p:cNvGrpSpPr/>
          <p:nvPr/>
        </p:nvGrpSpPr>
        <p:grpSpPr>
          <a:xfrm>
            <a:off x="5678025" y="3086256"/>
            <a:ext cx="2807335" cy="1533525"/>
            <a:chOff x="5678025" y="3086256"/>
            <a:chExt cx="2807335" cy="1533525"/>
          </a:xfrm>
        </p:grpSpPr>
        <p:sp>
          <p:nvSpPr>
            <p:cNvPr id="9" name="object 9"/>
            <p:cNvSpPr/>
            <p:nvPr/>
          </p:nvSpPr>
          <p:spPr>
            <a:xfrm>
              <a:off x="5682788" y="3091018"/>
              <a:ext cx="2797810" cy="1524000"/>
            </a:xfrm>
            <a:custGeom>
              <a:avLst/>
              <a:gdLst/>
              <a:ahLst/>
              <a:cxnLst/>
              <a:rect l="l" t="t" r="r" b="b"/>
              <a:pathLst>
                <a:path w="2797809" h="1524000">
                  <a:moveTo>
                    <a:pt x="2797494" y="1523696"/>
                  </a:moveTo>
                  <a:lnTo>
                    <a:pt x="0" y="1523696"/>
                  </a:lnTo>
                  <a:lnTo>
                    <a:pt x="0" y="0"/>
                  </a:lnTo>
                  <a:lnTo>
                    <a:pt x="2797494" y="0"/>
                  </a:lnTo>
                  <a:lnTo>
                    <a:pt x="2797494" y="1523696"/>
                  </a:lnTo>
                  <a:close/>
                </a:path>
              </a:pathLst>
            </a:custGeom>
            <a:solidFill>
              <a:srgbClr val="FFF2CC"/>
            </a:solidFill>
          </p:spPr>
          <p:txBody>
            <a:bodyPr wrap="square" lIns="0" tIns="0" rIns="0" bIns="0" rtlCol="0"/>
            <a:lstStyle/>
            <a:p>
              <a:endParaRPr/>
            </a:p>
          </p:txBody>
        </p:sp>
        <p:sp>
          <p:nvSpPr>
            <p:cNvPr id="10" name="object 10"/>
            <p:cNvSpPr/>
            <p:nvPr/>
          </p:nvSpPr>
          <p:spPr>
            <a:xfrm>
              <a:off x="5682788" y="3091018"/>
              <a:ext cx="2797810" cy="1524000"/>
            </a:xfrm>
            <a:custGeom>
              <a:avLst/>
              <a:gdLst/>
              <a:ahLst/>
              <a:cxnLst/>
              <a:rect l="l" t="t" r="r" b="b"/>
              <a:pathLst>
                <a:path w="2797809" h="1524000">
                  <a:moveTo>
                    <a:pt x="0" y="0"/>
                  </a:moveTo>
                  <a:lnTo>
                    <a:pt x="2797494" y="0"/>
                  </a:lnTo>
                  <a:lnTo>
                    <a:pt x="2797494" y="1523696"/>
                  </a:lnTo>
                  <a:lnTo>
                    <a:pt x="0" y="1523696"/>
                  </a:lnTo>
                  <a:lnTo>
                    <a:pt x="0" y="0"/>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8571403" y="3465791"/>
            <a:ext cx="227329" cy="223520"/>
          </a:xfrm>
          <a:prstGeom prst="rect">
            <a:avLst/>
          </a:prstGeom>
        </p:spPr>
        <p:txBody>
          <a:bodyPr vert="horz" wrap="square" lIns="0" tIns="12700" rIns="0" bIns="0" rtlCol="0">
            <a:spAutoFit/>
          </a:bodyPr>
          <a:lstStyle/>
          <a:p>
            <a:pPr marL="12700">
              <a:lnSpc>
                <a:spcPct val="100000"/>
              </a:lnSpc>
              <a:spcBef>
                <a:spcPts val="100"/>
              </a:spcBef>
            </a:pPr>
            <a:r>
              <a:rPr sz="1300" i="1" spc="-50" dirty="0">
                <a:latin typeface="Verdana"/>
                <a:cs typeface="Verdana"/>
              </a:rPr>
              <a:t>4K</a:t>
            </a:r>
            <a:endParaRPr sz="1300">
              <a:latin typeface="Verdana"/>
              <a:cs typeface="Verdana"/>
            </a:endParaRPr>
          </a:p>
        </p:txBody>
      </p:sp>
      <p:sp>
        <p:nvSpPr>
          <p:cNvPr id="12" name="object 12"/>
          <p:cNvSpPr txBox="1"/>
          <p:nvPr/>
        </p:nvSpPr>
        <p:spPr>
          <a:xfrm>
            <a:off x="8571403" y="2965692"/>
            <a:ext cx="227329" cy="223520"/>
          </a:xfrm>
          <a:prstGeom prst="rect">
            <a:avLst/>
          </a:prstGeom>
        </p:spPr>
        <p:txBody>
          <a:bodyPr vert="horz" wrap="square" lIns="0" tIns="12700" rIns="0" bIns="0" rtlCol="0">
            <a:spAutoFit/>
          </a:bodyPr>
          <a:lstStyle/>
          <a:p>
            <a:pPr marL="12700">
              <a:lnSpc>
                <a:spcPct val="100000"/>
              </a:lnSpc>
              <a:spcBef>
                <a:spcPts val="100"/>
              </a:spcBef>
            </a:pPr>
            <a:r>
              <a:rPr sz="1300" i="1" spc="-50" dirty="0">
                <a:latin typeface="Verdana"/>
                <a:cs typeface="Verdana"/>
              </a:rPr>
              <a:t>6K</a:t>
            </a:r>
            <a:endParaRPr sz="1300">
              <a:latin typeface="Verdana"/>
              <a:cs typeface="Verdana"/>
            </a:endParaRPr>
          </a:p>
        </p:txBody>
      </p:sp>
      <p:sp>
        <p:nvSpPr>
          <p:cNvPr id="13" name="object 13"/>
          <p:cNvSpPr txBox="1"/>
          <p:nvPr/>
        </p:nvSpPr>
        <p:spPr>
          <a:xfrm>
            <a:off x="5984503" y="3989713"/>
            <a:ext cx="2814320" cy="956944"/>
          </a:xfrm>
          <a:prstGeom prst="rect">
            <a:avLst/>
          </a:prstGeom>
        </p:spPr>
        <p:txBody>
          <a:bodyPr vert="horz" wrap="square" lIns="0" tIns="12700" rIns="0" bIns="0" rtlCol="0">
            <a:spAutoFit/>
          </a:bodyPr>
          <a:lstStyle/>
          <a:p>
            <a:pPr marL="2599055">
              <a:lnSpc>
                <a:spcPct val="100000"/>
              </a:lnSpc>
              <a:spcBef>
                <a:spcPts val="100"/>
              </a:spcBef>
            </a:pPr>
            <a:r>
              <a:rPr sz="1300" i="1" spc="-50" dirty="0">
                <a:latin typeface="Verdana"/>
                <a:cs typeface="Verdana"/>
              </a:rPr>
              <a:t>2K</a:t>
            </a:r>
            <a:endParaRPr sz="1300">
              <a:latin typeface="Verdana"/>
              <a:cs typeface="Verdana"/>
            </a:endParaRPr>
          </a:p>
          <a:p>
            <a:pPr>
              <a:lnSpc>
                <a:spcPct val="100000"/>
              </a:lnSpc>
              <a:spcBef>
                <a:spcPts val="645"/>
              </a:spcBef>
            </a:pPr>
            <a:endParaRPr sz="1300">
              <a:latin typeface="Verdana"/>
              <a:cs typeface="Verdana"/>
            </a:endParaRPr>
          </a:p>
          <a:p>
            <a:pPr marL="2599055">
              <a:lnSpc>
                <a:spcPct val="100000"/>
              </a:lnSpc>
            </a:pPr>
            <a:r>
              <a:rPr sz="1300" i="1" spc="-50" dirty="0">
                <a:latin typeface="Verdana"/>
                <a:cs typeface="Verdana"/>
              </a:rPr>
              <a:t>0</a:t>
            </a:r>
            <a:endParaRPr sz="1300">
              <a:latin typeface="Verdana"/>
              <a:cs typeface="Verdana"/>
            </a:endParaRPr>
          </a:p>
          <a:p>
            <a:pPr marL="12700">
              <a:lnSpc>
                <a:spcPct val="100000"/>
              </a:lnSpc>
              <a:spcBef>
                <a:spcPts val="430"/>
              </a:spcBef>
              <a:tabLst>
                <a:tab pos="521970" algn="l"/>
                <a:tab pos="1021715" algn="l"/>
                <a:tab pos="2031364" algn="l"/>
              </a:tabLst>
            </a:pPr>
            <a:r>
              <a:rPr sz="1300" i="1" spc="-20" dirty="0">
                <a:latin typeface="Verdana"/>
                <a:cs typeface="Verdana"/>
              </a:rPr>
              <a:t>2019</a:t>
            </a:r>
            <a:r>
              <a:rPr sz="1300" i="1" dirty="0">
                <a:latin typeface="Verdana"/>
                <a:cs typeface="Verdana"/>
              </a:rPr>
              <a:t>	</a:t>
            </a:r>
            <a:r>
              <a:rPr sz="1300" i="1" spc="-20" dirty="0">
                <a:latin typeface="Verdana"/>
                <a:cs typeface="Verdana"/>
              </a:rPr>
              <a:t>2020</a:t>
            </a:r>
            <a:r>
              <a:rPr sz="1300" i="1" dirty="0">
                <a:latin typeface="Verdana"/>
                <a:cs typeface="Verdana"/>
              </a:rPr>
              <a:t>	</a:t>
            </a:r>
            <a:r>
              <a:rPr sz="1300" i="1" spc="-35" dirty="0">
                <a:latin typeface="Verdana"/>
                <a:cs typeface="Verdana"/>
              </a:rPr>
              <a:t>2021</a:t>
            </a:r>
            <a:r>
              <a:rPr sz="1300" i="1" spc="170" dirty="0">
                <a:latin typeface="Verdana"/>
                <a:cs typeface="Verdana"/>
              </a:rPr>
              <a:t> </a:t>
            </a:r>
            <a:r>
              <a:rPr sz="1300" i="1" spc="-20" dirty="0">
                <a:latin typeface="Verdana"/>
                <a:cs typeface="Verdana"/>
              </a:rPr>
              <a:t>2022</a:t>
            </a:r>
            <a:r>
              <a:rPr sz="1300" i="1" dirty="0">
                <a:latin typeface="Verdana"/>
                <a:cs typeface="Verdana"/>
              </a:rPr>
              <a:t>	</a:t>
            </a:r>
            <a:r>
              <a:rPr sz="1300" i="1" spc="-20" dirty="0">
                <a:latin typeface="Verdana"/>
                <a:cs typeface="Verdana"/>
              </a:rPr>
              <a:t>2023</a:t>
            </a:r>
            <a:endParaRPr sz="1300">
              <a:latin typeface="Verdana"/>
              <a:cs typeface="Verdana"/>
            </a:endParaRPr>
          </a:p>
        </p:txBody>
      </p:sp>
      <p:grpSp>
        <p:nvGrpSpPr>
          <p:cNvPr id="14" name="object 14"/>
          <p:cNvGrpSpPr/>
          <p:nvPr/>
        </p:nvGrpSpPr>
        <p:grpSpPr>
          <a:xfrm>
            <a:off x="5680126" y="3232680"/>
            <a:ext cx="2802890" cy="1378585"/>
            <a:chOff x="5680126" y="3232680"/>
            <a:chExt cx="2802890" cy="1378585"/>
          </a:xfrm>
        </p:grpSpPr>
        <p:sp>
          <p:nvSpPr>
            <p:cNvPr id="15" name="object 15"/>
            <p:cNvSpPr/>
            <p:nvPr/>
          </p:nvSpPr>
          <p:spPr>
            <a:xfrm>
              <a:off x="5684888" y="3615642"/>
              <a:ext cx="2793365" cy="500380"/>
            </a:xfrm>
            <a:custGeom>
              <a:avLst/>
              <a:gdLst/>
              <a:ahLst/>
              <a:cxnLst/>
              <a:rect l="l" t="t" r="r" b="b"/>
              <a:pathLst>
                <a:path w="2793365" h="500379">
                  <a:moveTo>
                    <a:pt x="0" y="0"/>
                  </a:moveTo>
                  <a:lnTo>
                    <a:pt x="2793294" y="299"/>
                  </a:lnTo>
                </a:path>
                <a:path w="2793365" h="500379">
                  <a:moveTo>
                    <a:pt x="0" y="499948"/>
                  </a:moveTo>
                  <a:lnTo>
                    <a:pt x="2793294" y="500248"/>
                  </a:lnTo>
                </a:path>
              </a:pathLst>
            </a:custGeom>
            <a:ln w="9524">
              <a:solidFill>
                <a:srgbClr val="B6B6B6"/>
              </a:solidFill>
            </a:ln>
          </p:spPr>
          <p:txBody>
            <a:bodyPr wrap="square" lIns="0" tIns="0" rIns="0" bIns="0" rtlCol="0"/>
            <a:lstStyle/>
            <a:p>
              <a:endParaRPr/>
            </a:p>
          </p:txBody>
        </p:sp>
        <p:sp>
          <p:nvSpPr>
            <p:cNvPr id="16" name="object 16"/>
            <p:cNvSpPr/>
            <p:nvPr/>
          </p:nvSpPr>
          <p:spPr>
            <a:xfrm>
              <a:off x="5695063" y="3246968"/>
              <a:ext cx="2732405" cy="1350010"/>
            </a:xfrm>
            <a:custGeom>
              <a:avLst/>
              <a:gdLst/>
              <a:ahLst/>
              <a:cxnLst/>
              <a:rect l="l" t="t" r="r" b="b"/>
              <a:pathLst>
                <a:path w="2732404" h="1350010">
                  <a:moveTo>
                    <a:pt x="0" y="1349472"/>
                  </a:moveTo>
                  <a:lnTo>
                    <a:pt x="38731" y="1349434"/>
                  </a:lnTo>
                  <a:lnTo>
                    <a:pt x="95174" y="1349609"/>
                  </a:lnTo>
                  <a:lnTo>
                    <a:pt x="158538" y="1349483"/>
                  </a:lnTo>
                  <a:lnTo>
                    <a:pt x="218034" y="1348541"/>
                  </a:lnTo>
                  <a:lnTo>
                    <a:pt x="262874" y="1346272"/>
                  </a:lnTo>
                  <a:lnTo>
                    <a:pt x="311146" y="1332166"/>
                  </a:lnTo>
                  <a:lnTo>
                    <a:pt x="322720" y="1324039"/>
                  </a:lnTo>
                  <a:lnTo>
                    <a:pt x="339074" y="1318472"/>
                  </a:lnTo>
                  <a:lnTo>
                    <a:pt x="363519" y="1318911"/>
                  </a:lnTo>
                  <a:lnTo>
                    <a:pt x="390564" y="1323112"/>
                  </a:lnTo>
                  <a:lnTo>
                    <a:pt x="416864" y="1324993"/>
                  </a:lnTo>
                  <a:lnTo>
                    <a:pt x="439074" y="1318472"/>
                  </a:lnTo>
                  <a:lnTo>
                    <a:pt x="455298" y="1298099"/>
                  </a:lnTo>
                  <a:lnTo>
                    <a:pt x="467655" y="1268381"/>
                  </a:lnTo>
                  <a:lnTo>
                    <a:pt x="478821" y="1238228"/>
                  </a:lnTo>
                  <a:lnTo>
                    <a:pt x="491474" y="1216547"/>
                  </a:lnTo>
                  <a:lnTo>
                    <a:pt x="506169" y="1209056"/>
                  </a:lnTo>
                  <a:lnTo>
                    <a:pt x="521533" y="1209888"/>
                  </a:lnTo>
                  <a:lnTo>
                    <a:pt x="537342" y="1210574"/>
                  </a:lnTo>
                  <a:lnTo>
                    <a:pt x="553373" y="1202647"/>
                  </a:lnTo>
                  <a:lnTo>
                    <a:pt x="568643" y="1179263"/>
                  </a:lnTo>
                  <a:lnTo>
                    <a:pt x="583580" y="1146466"/>
                  </a:lnTo>
                  <a:lnTo>
                    <a:pt x="600082" y="1115122"/>
                  </a:lnTo>
                  <a:lnTo>
                    <a:pt x="620048" y="1096097"/>
                  </a:lnTo>
                  <a:lnTo>
                    <a:pt x="644462" y="1094223"/>
                  </a:lnTo>
                  <a:lnTo>
                    <a:pt x="672148" y="1103060"/>
                  </a:lnTo>
                  <a:lnTo>
                    <a:pt x="701765" y="1116565"/>
                  </a:lnTo>
                  <a:lnTo>
                    <a:pt x="731973" y="1128697"/>
                  </a:lnTo>
                  <a:lnTo>
                    <a:pt x="759593" y="1140368"/>
                  </a:lnTo>
                  <a:lnTo>
                    <a:pt x="786285" y="1153960"/>
                  </a:lnTo>
                  <a:lnTo>
                    <a:pt x="817965" y="1165639"/>
                  </a:lnTo>
                  <a:lnTo>
                    <a:pt x="860548" y="1171572"/>
                  </a:lnTo>
                  <a:lnTo>
                    <a:pt x="906231" y="1170580"/>
                  </a:lnTo>
                  <a:lnTo>
                    <a:pt x="960452" y="1165744"/>
                  </a:lnTo>
                  <a:lnTo>
                    <a:pt x="1018978" y="1158546"/>
                  </a:lnTo>
                  <a:lnTo>
                    <a:pt x="1077579" y="1150469"/>
                  </a:lnTo>
                  <a:lnTo>
                    <a:pt x="1132022" y="1142997"/>
                  </a:lnTo>
                  <a:lnTo>
                    <a:pt x="1183264" y="1135365"/>
                  </a:lnTo>
                  <a:lnTo>
                    <a:pt x="1234126" y="1126587"/>
                  </a:lnTo>
                  <a:lnTo>
                    <a:pt x="1283181" y="1117815"/>
                  </a:lnTo>
                  <a:lnTo>
                    <a:pt x="1328997" y="1110201"/>
                  </a:lnTo>
                  <a:lnTo>
                    <a:pt x="1370147" y="1104897"/>
                  </a:lnTo>
                  <a:lnTo>
                    <a:pt x="1412378" y="1104050"/>
                  </a:lnTo>
                  <a:lnTo>
                    <a:pt x="1446943" y="1107385"/>
                  </a:lnTo>
                  <a:lnTo>
                    <a:pt x="1479423" y="1109594"/>
                  </a:lnTo>
                  <a:lnTo>
                    <a:pt x="1558312" y="1095562"/>
                  </a:lnTo>
                  <a:lnTo>
                    <a:pt x="1604543" y="1082241"/>
                  </a:lnTo>
                  <a:lnTo>
                    <a:pt x="1649064" y="1061954"/>
                  </a:lnTo>
                  <a:lnTo>
                    <a:pt x="1686846" y="1031247"/>
                  </a:lnTo>
                  <a:lnTo>
                    <a:pt x="1710658" y="993365"/>
                  </a:lnTo>
                  <a:lnTo>
                    <a:pt x="1730474" y="944290"/>
                  </a:lnTo>
                  <a:lnTo>
                    <a:pt x="1747434" y="891917"/>
                  </a:lnTo>
                  <a:lnTo>
                    <a:pt x="1762678" y="844138"/>
                  </a:lnTo>
                  <a:lnTo>
                    <a:pt x="1777346" y="808848"/>
                  </a:lnTo>
                  <a:lnTo>
                    <a:pt x="1794087" y="788864"/>
                  </a:lnTo>
                  <a:lnTo>
                    <a:pt x="1808302" y="785101"/>
                  </a:lnTo>
                  <a:lnTo>
                    <a:pt x="1821326" y="782787"/>
                  </a:lnTo>
                  <a:lnTo>
                    <a:pt x="1834496" y="767148"/>
                  </a:lnTo>
                  <a:lnTo>
                    <a:pt x="1845467" y="729863"/>
                  </a:lnTo>
                  <a:lnTo>
                    <a:pt x="1854430" y="680276"/>
                  </a:lnTo>
                  <a:lnTo>
                    <a:pt x="1866520" y="630113"/>
                  </a:lnTo>
                  <a:lnTo>
                    <a:pt x="1886871" y="591098"/>
                  </a:lnTo>
                  <a:lnTo>
                    <a:pt x="1919912" y="568877"/>
                  </a:lnTo>
                  <a:lnTo>
                    <a:pt x="1961886" y="556355"/>
                  </a:lnTo>
                  <a:lnTo>
                    <a:pt x="2005646" y="546148"/>
                  </a:lnTo>
                  <a:lnTo>
                    <a:pt x="2044045" y="530873"/>
                  </a:lnTo>
                  <a:lnTo>
                    <a:pt x="2075221" y="507238"/>
                  </a:lnTo>
                  <a:lnTo>
                    <a:pt x="2102970" y="479620"/>
                  </a:lnTo>
                  <a:lnTo>
                    <a:pt x="2128638" y="452148"/>
                  </a:lnTo>
                  <a:lnTo>
                    <a:pt x="2153570" y="428949"/>
                  </a:lnTo>
                  <a:lnTo>
                    <a:pt x="2178085" y="413532"/>
                  </a:lnTo>
                  <a:lnTo>
                    <a:pt x="2201492" y="402892"/>
                  </a:lnTo>
                  <a:lnTo>
                    <a:pt x="2223563" y="391381"/>
                  </a:lnTo>
                  <a:lnTo>
                    <a:pt x="2244070" y="373349"/>
                  </a:lnTo>
                  <a:lnTo>
                    <a:pt x="2261969" y="345918"/>
                  </a:lnTo>
                  <a:lnTo>
                    <a:pt x="2277707" y="312546"/>
                  </a:lnTo>
                  <a:lnTo>
                    <a:pt x="2293296" y="277144"/>
                  </a:lnTo>
                  <a:lnTo>
                    <a:pt x="2310745" y="243624"/>
                  </a:lnTo>
                  <a:lnTo>
                    <a:pt x="2330278" y="210035"/>
                  </a:lnTo>
                  <a:lnTo>
                    <a:pt x="2350926" y="175290"/>
                  </a:lnTo>
                  <a:lnTo>
                    <a:pt x="2396470" y="123174"/>
                  </a:lnTo>
                  <a:lnTo>
                    <a:pt x="2423353" y="117145"/>
                  </a:lnTo>
                  <a:lnTo>
                    <a:pt x="2452873" y="122152"/>
                  </a:lnTo>
                  <a:lnTo>
                    <a:pt x="2481572" y="127671"/>
                  </a:lnTo>
                  <a:lnTo>
                    <a:pt x="2505994" y="123174"/>
                  </a:lnTo>
                  <a:lnTo>
                    <a:pt x="2521880" y="102472"/>
                  </a:lnTo>
                  <a:lnTo>
                    <a:pt x="2532185" y="72302"/>
                  </a:lnTo>
                  <a:lnTo>
                    <a:pt x="2544276" y="41538"/>
                  </a:lnTo>
                  <a:lnTo>
                    <a:pt x="2565519" y="19049"/>
                  </a:lnTo>
                  <a:lnTo>
                    <a:pt x="2603565" y="7860"/>
                  </a:lnTo>
                  <a:lnTo>
                    <a:pt x="2652591" y="3018"/>
                  </a:lnTo>
                  <a:lnTo>
                    <a:pt x="2699756" y="1429"/>
                  </a:lnTo>
                  <a:lnTo>
                    <a:pt x="2732219" y="0"/>
                  </a:lnTo>
                </a:path>
              </a:pathLst>
            </a:custGeom>
            <a:ln w="28574">
              <a:solidFill>
                <a:srgbClr val="FFCA3A"/>
              </a:solidFill>
            </a:ln>
          </p:spPr>
          <p:txBody>
            <a:bodyPr wrap="square" lIns="0" tIns="0" rIns="0" bIns="0" rtlCol="0"/>
            <a:lstStyle/>
            <a:p>
              <a:endParaRPr/>
            </a:p>
          </p:txBody>
        </p:sp>
      </p:grpSp>
      <p:sp>
        <p:nvSpPr>
          <p:cNvPr id="17" name="object 17"/>
          <p:cNvSpPr txBox="1"/>
          <p:nvPr/>
        </p:nvSpPr>
        <p:spPr>
          <a:xfrm>
            <a:off x="5842515" y="3148852"/>
            <a:ext cx="2082286" cy="325730"/>
          </a:xfrm>
          <a:prstGeom prst="rect">
            <a:avLst/>
          </a:prstGeom>
        </p:spPr>
        <p:txBody>
          <a:bodyPr vert="horz" wrap="square" lIns="0" tIns="17780" rIns="0" bIns="0" rtlCol="0">
            <a:spAutoFit/>
          </a:bodyPr>
          <a:lstStyle/>
          <a:p>
            <a:pPr marL="12700">
              <a:lnSpc>
                <a:spcPct val="100000"/>
              </a:lnSpc>
              <a:spcBef>
                <a:spcPts val="140"/>
              </a:spcBef>
            </a:pPr>
            <a:r>
              <a:rPr lang="vi-VN" sz="2000" i="1" dirty="0">
                <a:latin typeface="FreeSans"/>
                <a:cs typeface="FreeSans"/>
              </a:rPr>
              <a:t>MẠNG </a:t>
            </a:r>
            <a:r>
              <a:rPr sz="2000" i="1" dirty="0">
                <a:latin typeface="FreeSans"/>
                <a:cs typeface="FreeSans"/>
              </a:rPr>
              <a:t>LIGHTNING</a:t>
            </a:r>
            <a:endParaRPr sz="2000" dirty="0">
              <a:latin typeface="FreeSans"/>
              <a:cs typeface="FreeSans"/>
            </a:endParaRPr>
          </a:p>
        </p:txBody>
      </p:sp>
      <p:sp>
        <p:nvSpPr>
          <p:cNvPr id="18" name="object 18"/>
          <p:cNvSpPr txBox="1"/>
          <p:nvPr/>
        </p:nvSpPr>
        <p:spPr>
          <a:xfrm>
            <a:off x="5687550" y="3453651"/>
            <a:ext cx="2788285" cy="336550"/>
          </a:xfrm>
          <a:prstGeom prst="rect">
            <a:avLst/>
          </a:prstGeom>
        </p:spPr>
        <p:txBody>
          <a:bodyPr vert="horz" wrap="square" lIns="0" tIns="17780" rIns="0" bIns="0" rtlCol="0">
            <a:spAutoFit/>
          </a:bodyPr>
          <a:lstStyle/>
          <a:p>
            <a:pPr marL="167640">
              <a:lnSpc>
                <a:spcPct val="100000"/>
              </a:lnSpc>
              <a:spcBef>
                <a:spcPts val="140"/>
              </a:spcBef>
            </a:pPr>
            <a:r>
              <a:rPr lang="vi-VN" sz="2000" i="1" dirty="0">
                <a:latin typeface="FreeSans"/>
                <a:cs typeface="FreeSans"/>
              </a:rPr>
              <a:t>Dung lượng</a:t>
            </a:r>
            <a:r>
              <a:rPr sz="2000" i="1" dirty="0">
                <a:latin typeface="FreeSans"/>
                <a:cs typeface="FreeSans"/>
              </a:rPr>
              <a:t> (#BITCOIN)</a:t>
            </a:r>
            <a:endParaRPr sz="2000" dirty="0">
              <a:latin typeface="FreeSans"/>
              <a:cs typeface="FreeSans"/>
            </a:endParaRPr>
          </a:p>
        </p:txBody>
      </p:sp>
      <p:sp>
        <p:nvSpPr>
          <p:cNvPr id="19" name="object 19"/>
          <p:cNvSpPr txBox="1">
            <a:spLocks noGrp="1"/>
          </p:cNvSpPr>
          <p:nvPr>
            <p:ph type="title"/>
          </p:nvPr>
        </p:nvSpPr>
        <p:spPr>
          <a:xfrm>
            <a:off x="427722" y="174403"/>
            <a:ext cx="4449078" cy="1180901"/>
          </a:xfrm>
          <a:prstGeom prst="rect">
            <a:avLst/>
          </a:prstGeom>
        </p:spPr>
        <p:txBody>
          <a:bodyPr vert="horz" wrap="square" lIns="0" tIns="12700" rIns="0" bIns="0" rtlCol="0">
            <a:spAutoFit/>
          </a:bodyPr>
          <a:lstStyle/>
          <a:p>
            <a:pPr marL="12700" marR="5080">
              <a:lnSpc>
                <a:spcPct val="114999"/>
              </a:lnSpc>
              <a:spcBef>
                <a:spcPts val="100"/>
              </a:spcBef>
            </a:pPr>
            <a:r>
              <a:rPr lang="vi-VN" sz="3400" spc="-150" dirty="0">
                <a:solidFill>
                  <a:srgbClr val="FFFFFF"/>
                </a:solidFill>
              </a:rPr>
              <a:t>BẢN ĐỒ CÁC MÁY CHỦ TRONG </a:t>
            </a:r>
            <a:r>
              <a:rPr lang="vi-VN" sz="3400" spc="-150">
                <a:solidFill>
                  <a:srgbClr val="FFFFFF"/>
                </a:solidFill>
              </a:rPr>
              <a:t>MẠNG  L</a:t>
            </a:r>
            <a:r>
              <a:rPr sz="3400" spc="-150" dirty="0">
                <a:solidFill>
                  <a:srgbClr val="FFFFFF"/>
                </a:solidFill>
              </a:rPr>
              <a:t>IGHTNING</a:t>
            </a:r>
            <a:endParaRPr sz="3400" spc="-1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4460" y="2051172"/>
            <a:ext cx="1606550" cy="946150"/>
          </a:xfrm>
          <a:prstGeom prst="rect">
            <a:avLst/>
          </a:prstGeom>
        </p:spPr>
        <p:txBody>
          <a:bodyPr vert="horz" wrap="square" lIns="0" tIns="12700" rIns="0" bIns="0" rtlCol="0">
            <a:spAutoFit/>
          </a:bodyPr>
          <a:lstStyle/>
          <a:p>
            <a:pPr marL="12700">
              <a:lnSpc>
                <a:spcPct val="100000"/>
              </a:lnSpc>
              <a:spcBef>
                <a:spcPts val="100"/>
              </a:spcBef>
            </a:pPr>
            <a:r>
              <a:rPr sz="3600" b="1" spc="-380" dirty="0">
                <a:solidFill>
                  <a:srgbClr val="000000"/>
                </a:solidFill>
                <a:latin typeface="Verdana"/>
                <a:cs typeface="Verdana"/>
              </a:rPr>
              <a:t>Anil</a:t>
            </a:r>
            <a:endParaRPr sz="3600">
              <a:latin typeface="Verdana"/>
              <a:cs typeface="Verdana"/>
            </a:endParaRPr>
          </a:p>
          <a:p>
            <a:pPr marL="12700">
              <a:lnSpc>
                <a:spcPct val="100000"/>
              </a:lnSpc>
              <a:spcBef>
                <a:spcPts val="45"/>
              </a:spcBef>
            </a:pPr>
            <a:r>
              <a:rPr sz="2400" i="1" spc="-165" dirty="0">
                <a:solidFill>
                  <a:srgbClr val="000000"/>
                </a:solidFill>
                <a:latin typeface="Verdana"/>
                <a:cs typeface="Verdana"/>
              </a:rPr>
              <a:t>@anilsaidso</a:t>
            </a:r>
            <a:endParaRPr sz="2400">
              <a:latin typeface="Verdana"/>
              <a:cs typeface="Verdana"/>
            </a:endParaRPr>
          </a:p>
        </p:txBody>
      </p:sp>
      <p:pic>
        <p:nvPicPr>
          <p:cNvPr id="3" name="object 3"/>
          <p:cNvPicPr/>
          <p:nvPr/>
        </p:nvPicPr>
        <p:blipFill>
          <a:blip r:embed="rId2" cstate="print"/>
          <a:stretch>
            <a:fillRect/>
          </a:stretch>
        </p:blipFill>
        <p:spPr>
          <a:xfrm>
            <a:off x="1416172" y="1082897"/>
            <a:ext cx="2728469" cy="2902869"/>
          </a:xfrm>
          <a:prstGeom prst="rect">
            <a:avLst/>
          </a:prstGeom>
        </p:spPr>
      </p:pic>
      <p:pic>
        <p:nvPicPr>
          <p:cNvPr id="4" name="object 4"/>
          <p:cNvPicPr/>
          <p:nvPr/>
        </p:nvPicPr>
        <p:blipFill>
          <a:blip r:embed="rId3" cstate="print"/>
          <a:stretch>
            <a:fillRect/>
          </a:stretch>
        </p:blipFill>
        <p:spPr>
          <a:xfrm>
            <a:off x="6550862" y="2665269"/>
            <a:ext cx="446774" cy="362999"/>
          </a:xfrm>
          <a:prstGeom prst="rect">
            <a:avLst/>
          </a:prstGeom>
        </p:spPr>
      </p:pic>
      <p:sp>
        <p:nvSpPr>
          <p:cNvPr id="5" name="object 2">
            <a:extLst>
              <a:ext uri="{FF2B5EF4-FFF2-40B4-BE49-F238E27FC236}">
                <a16:creationId xmlns:a16="http://schemas.microsoft.com/office/drawing/2014/main" id="{817C5609-D040-6BA0-2A4F-03AEC9E69C95}"/>
              </a:ext>
            </a:extLst>
          </p:cNvPr>
          <p:cNvSpPr txBox="1">
            <a:spLocks/>
          </p:cNvSpPr>
          <p:nvPr/>
        </p:nvSpPr>
        <p:spPr>
          <a:xfrm>
            <a:off x="4854460" y="3324135"/>
            <a:ext cx="1989799" cy="659155"/>
          </a:xfrm>
          <a:prstGeom prst="rect">
            <a:avLst/>
          </a:prstGeom>
        </p:spPr>
        <p:txBody>
          <a:bodyPr vert="horz" wrap="square" lIns="0" tIns="12700" rIns="0" bIns="0" rtlCol="0">
            <a:spAutoFit/>
          </a:bodyPr>
          <a:lstStyle>
            <a:lvl1pPr>
              <a:defRPr sz="5600" b="0" i="0">
                <a:solidFill>
                  <a:srgbClr val="FFCA3A"/>
                </a:solidFill>
                <a:latin typeface="FreeSans"/>
                <a:ea typeface="+mj-ea"/>
                <a:cs typeface="FreeSans"/>
              </a:defRPr>
            </a:lvl1pPr>
          </a:lstStyle>
          <a:p>
            <a:pPr marL="12700">
              <a:spcBef>
                <a:spcPts val="100"/>
              </a:spcBef>
            </a:pPr>
            <a:r>
              <a:rPr lang="vi-VN" sz="1800" b="1" dirty="0">
                <a:solidFill>
                  <a:srgbClr val="000000"/>
                </a:solidFill>
                <a:latin typeface="Verdana"/>
                <a:cs typeface="Verdana"/>
              </a:rPr>
              <a:t>Biên dịch:</a:t>
            </a:r>
            <a:endParaRPr lang="en-AU" sz="1800" dirty="0">
              <a:latin typeface="Verdana"/>
              <a:cs typeface="Verdana"/>
            </a:endParaRPr>
          </a:p>
          <a:p>
            <a:pPr marL="12700">
              <a:spcBef>
                <a:spcPts val="45"/>
              </a:spcBef>
            </a:pPr>
            <a:r>
              <a:rPr lang="en-AU" sz="2400" i="1" spc="-165" dirty="0">
                <a:solidFill>
                  <a:srgbClr val="000000"/>
                </a:solidFill>
                <a:latin typeface="Verdana"/>
                <a:cs typeface="Verdana"/>
              </a:rPr>
              <a:t>@</a:t>
            </a:r>
            <a:r>
              <a:rPr lang="vi-VN" sz="2400" i="1" spc="-165" dirty="0">
                <a:solidFill>
                  <a:srgbClr val="000000"/>
                </a:solidFill>
                <a:latin typeface="Verdana"/>
                <a:cs typeface="Verdana"/>
              </a:rPr>
              <a:t>AnhContact</a:t>
            </a:r>
            <a:endParaRPr lang="en-AU" sz="2400" dirty="0">
              <a:latin typeface="Verdana"/>
              <a:cs typeface="Verdana"/>
            </a:endParaRPr>
          </a:p>
        </p:txBody>
      </p:sp>
      <p:pic>
        <p:nvPicPr>
          <p:cNvPr id="6" name="object 4">
            <a:extLst>
              <a:ext uri="{FF2B5EF4-FFF2-40B4-BE49-F238E27FC236}">
                <a16:creationId xmlns:a16="http://schemas.microsoft.com/office/drawing/2014/main" id="{2A5BAC74-4112-15C6-80EF-F099CDB9C742}"/>
              </a:ext>
            </a:extLst>
          </p:cNvPr>
          <p:cNvPicPr/>
          <p:nvPr/>
        </p:nvPicPr>
        <p:blipFill>
          <a:blip r:embed="rId3" cstate="print"/>
          <a:stretch>
            <a:fillRect/>
          </a:stretch>
        </p:blipFill>
        <p:spPr>
          <a:xfrm>
            <a:off x="6808954" y="3620291"/>
            <a:ext cx="446774" cy="3629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49224" y="17730"/>
            <a:ext cx="8339312" cy="565275"/>
          </a:xfrm>
          <a:prstGeom prst="rect">
            <a:avLst/>
          </a:prstGeom>
        </p:spPr>
        <p:txBody>
          <a:bodyPr vert="horz" wrap="square" lIns="0" tIns="255008" rIns="0" bIns="0" rtlCol="0">
            <a:spAutoFit/>
          </a:bodyPr>
          <a:lstStyle/>
          <a:p>
            <a:pPr marL="760730">
              <a:lnSpc>
                <a:spcPct val="100000"/>
              </a:lnSpc>
              <a:spcBef>
                <a:spcPts val="100"/>
              </a:spcBef>
            </a:pPr>
            <a:r>
              <a:rPr lang="vi-VN" sz="2000" spc="-120" dirty="0">
                <a:solidFill>
                  <a:srgbClr val="E6E8E9"/>
                </a:solidFill>
                <a:latin typeface="Verdana"/>
                <a:cs typeface="Verdana"/>
              </a:rPr>
              <a:t>Mạng lưới cung cấp </a:t>
            </a:r>
            <a:r>
              <a:rPr lang="vi-VN" sz="2000" b="1" spc="-120" dirty="0">
                <a:solidFill>
                  <a:srgbClr val="E6E8E9"/>
                </a:solidFill>
                <a:latin typeface="Verdana"/>
                <a:cs typeface="Verdana"/>
              </a:rPr>
              <a:t>cơ sở hạ tầng </a:t>
            </a:r>
            <a:r>
              <a:rPr lang="vi-VN" sz="2000" spc="-204" dirty="0">
                <a:solidFill>
                  <a:srgbClr val="E6E8E9"/>
                </a:solidFill>
                <a:latin typeface="Verdana"/>
                <a:cs typeface="Verdana"/>
              </a:rPr>
              <a:t>để dịch chuyển vật</a:t>
            </a:r>
            <a:r>
              <a:rPr sz="2000" spc="-130" dirty="0">
                <a:solidFill>
                  <a:srgbClr val="E6E8E9"/>
                </a:solidFill>
                <a:latin typeface="Verdana"/>
                <a:cs typeface="Verdana"/>
              </a:rPr>
              <a:t> </a:t>
            </a:r>
            <a:r>
              <a:rPr lang="vi-VN" sz="2000" spc="-130" dirty="0">
                <a:solidFill>
                  <a:srgbClr val="E6E8E9"/>
                </a:solidFill>
                <a:latin typeface="Verdana"/>
                <a:cs typeface="Verdana"/>
              </a:rPr>
              <a:t>từ </a:t>
            </a:r>
            <a:r>
              <a:rPr sz="2000" b="1" spc="-195" dirty="0">
                <a:solidFill>
                  <a:srgbClr val="E6E8E9"/>
                </a:solidFill>
                <a:latin typeface="Verdana"/>
                <a:cs typeface="Verdana"/>
              </a:rPr>
              <a:t>A</a:t>
            </a:r>
            <a:r>
              <a:rPr sz="2000" b="1" spc="-105" dirty="0">
                <a:solidFill>
                  <a:srgbClr val="E6E8E9"/>
                </a:solidFill>
                <a:latin typeface="Verdana"/>
                <a:cs typeface="Verdana"/>
              </a:rPr>
              <a:t> </a:t>
            </a:r>
            <a:r>
              <a:rPr sz="2000" dirty="0">
                <a:solidFill>
                  <a:srgbClr val="E6E8E9"/>
                </a:solidFill>
                <a:latin typeface="Arial"/>
                <a:cs typeface="Arial"/>
              </a:rPr>
              <a:t>→</a:t>
            </a:r>
            <a:r>
              <a:rPr sz="2000" spc="20" dirty="0">
                <a:solidFill>
                  <a:srgbClr val="E6E8E9"/>
                </a:solidFill>
                <a:latin typeface="Arial"/>
                <a:cs typeface="Arial"/>
              </a:rPr>
              <a:t> </a:t>
            </a:r>
            <a:r>
              <a:rPr sz="2000" b="1" spc="-50" dirty="0">
                <a:solidFill>
                  <a:srgbClr val="E6E8E9"/>
                </a:solidFill>
                <a:latin typeface="Verdana"/>
                <a:cs typeface="Verdana"/>
              </a:rPr>
              <a:t>B</a:t>
            </a:r>
            <a:endParaRPr sz="2000" dirty="0">
              <a:latin typeface="Verdana"/>
              <a:cs typeface="Verdana"/>
            </a:endParaRPr>
          </a:p>
        </p:txBody>
      </p:sp>
      <p:grpSp>
        <p:nvGrpSpPr>
          <p:cNvPr id="6" name="object 6"/>
          <p:cNvGrpSpPr/>
          <p:nvPr/>
        </p:nvGrpSpPr>
        <p:grpSpPr>
          <a:xfrm>
            <a:off x="6187212" y="1628459"/>
            <a:ext cx="2197735" cy="2207895"/>
            <a:chOff x="6187212" y="1628459"/>
            <a:chExt cx="2197735" cy="2207895"/>
          </a:xfrm>
        </p:grpSpPr>
        <p:pic>
          <p:nvPicPr>
            <p:cNvPr id="7" name="object 7"/>
            <p:cNvPicPr/>
            <p:nvPr/>
          </p:nvPicPr>
          <p:blipFill>
            <a:blip r:embed="rId2" cstate="print"/>
            <a:stretch>
              <a:fillRect/>
            </a:stretch>
          </p:blipFill>
          <p:spPr>
            <a:xfrm>
              <a:off x="6236437" y="1688096"/>
              <a:ext cx="2147945" cy="2147945"/>
            </a:xfrm>
            <a:prstGeom prst="rect">
              <a:avLst/>
            </a:prstGeom>
          </p:spPr>
        </p:pic>
        <p:sp>
          <p:nvSpPr>
            <p:cNvPr id="8" name="object 8"/>
            <p:cNvSpPr/>
            <p:nvPr/>
          </p:nvSpPr>
          <p:spPr>
            <a:xfrm>
              <a:off x="6196737" y="1637984"/>
              <a:ext cx="859790" cy="859790"/>
            </a:xfrm>
            <a:custGeom>
              <a:avLst/>
              <a:gdLst/>
              <a:ahLst/>
              <a:cxnLst/>
              <a:rect l="l" t="t" r="r" b="b"/>
              <a:pathLst>
                <a:path w="859790" h="859789">
                  <a:moveTo>
                    <a:pt x="859198" y="859198"/>
                  </a:moveTo>
                  <a:lnTo>
                    <a:pt x="0" y="859198"/>
                  </a:lnTo>
                  <a:lnTo>
                    <a:pt x="0" y="0"/>
                  </a:lnTo>
                  <a:lnTo>
                    <a:pt x="859198" y="0"/>
                  </a:lnTo>
                  <a:lnTo>
                    <a:pt x="859198" y="859198"/>
                  </a:lnTo>
                  <a:close/>
                </a:path>
              </a:pathLst>
            </a:custGeom>
            <a:solidFill>
              <a:srgbClr val="000000"/>
            </a:solidFill>
          </p:spPr>
          <p:txBody>
            <a:bodyPr wrap="square" lIns="0" tIns="0" rIns="0" bIns="0" rtlCol="0"/>
            <a:lstStyle/>
            <a:p>
              <a:endParaRPr/>
            </a:p>
          </p:txBody>
        </p:sp>
        <p:sp>
          <p:nvSpPr>
            <p:cNvPr id="9" name="object 9"/>
            <p:cNvSpPr/>
            <p:nvPr/>
          </p:nvSpPr>
          <p:spPr>
            <a:xfrm>
              <a:off x="6196737" y="1637984"/>
              <a:ext cx="859790" cy="859790"/>
            </a:xfrm>
            <a:custGeom>
              <a:avLst/>
              <a:gdLst/>
              <a:ahLst/>
              <a:cxnLst/>
              <a:rect l="l" t="t" r="r" b="b"/>
              <a:pathLst>
                <a:path w="859790" h="859789">
                  <a:moveTo>
                    <a:pt x="0" y="0"/>
                  </a:moveTo>
                  <a:lnTo>
                    <a:pt x="859198" y="0"/>
                  </a:lnTo>
                  <a:lnTo>
                    <a:pt x="859198" y="859198"/>
                  </a:lnTo>
                  <a:lnTo>
                    <a:pt x="0" y="859198"/>
                  </a:lnTo>
                  <a:lnTo>
                    <a:pt x="0" y="0"/>
                  </a:lnTo>
                  <a:close/>
                </a:path>
              </a:pathLst>
            </a:custGeom>
            <a:ln w="19049">
              <a:solidFill>
                <a:srgbClr val="FFFFFF"/>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6314962" y="1751196"/>
              <a:ext cx="632773" cy="632773"/>
            </a:xfrm>
            <a:prstGeom prst="rect">
              <a:avLst/>
            </a:prstGeom>
          </p:spPr>
        </p:pic>
      </p:grpSp>
      <p:grpSp>
        <p:nvGrpSpPr>
          <p:cNvPr id="11" name="object 11"/>
          <p:cNvGrpSpPr/>
          <p:nvPr/>
        </p:nvGrpSpPr>
        <p:grpSpPr>
          <a:xfrm>
            <a:off x="3225543" y="1600321"/>
            <a:ext cx="2388235" cy="2388235"/>
            <a:chOff x="3225543" y="1600321"/>
            <a:chExt cx="2388235" cy="2388235"/>
          </a:xfrm>
        </p:grpSpPr>
        <p:pic>
          <p:nvPicPr>
            <p:cNvPr id="12" name="object 12"/>
            <p:cNvPicPr/>
            <p:nvPr/>
          </p:nvPicPr>
          <p:blipFill>
            <a:blip r:embed="rId4" cstate="print"/>
            <a:stretch>
              <a:fillRect/>
            </a:stretch>
          </p:blipFill>
          <p:spPr>
            <a:xfrm>
              <a:off x="3225543" y="1600321"/>
              <a:ext cx="2388120" cy="2388120"/>
            </a:xfrm>
            <a:prstGeom prst="rect">
              <a:avLst/>
            </a:prstGeom>
          </p:spPr>
        </p:pic>
        <p:sp>
          <p:nvSpPr>
            <p:cNvPr id="13" name="object 13"/>
            <p:cNvSpPr/>
            <p:nvPr/>
          </p:nvSpPr>
          <p:spPr>
            <a:xfrm>
              <a:off x="3265343" y="1637984"/>
              <a:ext cx="859790" cy="859790"/>
            </a:xfrm>
            <a:custGeom>
              <a:avLst/>
              <a:gdLst/>
              <a:ahLst/>
              <a:cxnLst/>
              <a:rect l="l" t="t" r="r" b="b"/>
              <a:pathLst>
                <a:path w="859789" h="859789">
                  <a:moveTo>
                    <a:pt x="859198" y="859198"/>
                  </a:moveTo>
                  <a:lnTo>
                    <a:pt x="0" y="859198"/>
                  </a:lnTo>
                  <a:lnTo>
                    <a:pt x="0" y="0"/>
                  </a:lnTo>
                  <a:lnTo>
                    <a:pt x="859198" y="0"/>
                  </a:lnTo>
                  <a:lnTo>
                    <a:pt x="859198" y="859198"/>
                  </a:lnTo>
                  <a:close/>
                </a:path>
              </a:pathLst>
            </a:custGeom>
            <a:solidFill>
              <a:srgbClr val="000000"/>
            </a:solidFill>
          </p:spPr>
          <p:txBody>
            <a:bodyPr wrap="square" lIns="0" tIns="0" rIns="0" bIns="0" rtlCol="0"/>
            <a:lstStyle/>
            <a:p>
              <a:endParaRPr/>
            </a:p>
          </p:txBody>
        </p:sp>
        <p:sp>
          <p:nvSpPr>
            <p:cNvPr id="14" name="object 14"/>
            <p:cNvSpPr/>
            <p:nvPr/>
          </p:nvSpPr>
          <p:spPr>
            <a:xfrm>
              <a:off x="3265343" y="1637984"/>
              <a:ext cx="859790" cy="859790"/>
            </a:xfrm>
            <a:custGeom>
              <a:avLst/>
              <a:gdLst/>
              <a:ahLst/>
              <a:cxnLst/>
              <a:rect l="l" t="t" r="r" b="b"/>
              <a:pathLst>
                <a:path w="859789" h="859789">
                  <a:moveTo>
                    <a:pt x="0" y="0"/>
                  </a:moveTo>
                  <a:lnTo>
                    <a:pt x="859198" y="0"/>
                  </a:lnTo>
                  <a:lnTo>
                    <a:pt x="859198" y="859198"/>
                  </a:lnTo>
                  <a:lnTo>
                    <a:pt x="0" y="859198"/>
                  </a:lnTo>
                  <a:lnTo>
                    <a:pt x="0" y="0"/>
                  </a:lnTo>
                  <a:close/>
                </a:path>
              </a:pathLst>
            </a:custGeom>
            <a:ln w="19049">
              <a:solidFill>
                <a:srgbClr val="FFFFFF"/>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3290393" y="1663034"/>
              <a:ext cx="809098" cy="809123"/>
            </a:xfrm>
            <a:prstGeom prst="rect">
              <a:avLst/>
            </a:prstGeom>
          </p:spPr>
        </p:pic>
      </p:grpSp>
      <p:grpSp>
        <p:nvGrpSpPr>
          <p:cNvPr id="16" name="object 16"/>
          <p:cNvGrpSpPr/>
          <p:nvPr/>
        </p:nvGrpSpPr>
        <p:grpSpPr>
          <a:xfrm>
            <a:off x="484999" y="1628446"/>
            <a:ext cx="2157730" cy="2425065"/>
            <a:chOff x="484999" y="1628446"/>
            <a:chExt cx="2157730" cy="2425065"/>
          </a:xfrm>
        </p:grpSpPr>
        <p:pic>
          <p:nvPicPr>
            <p:cNvPr id="17" name="object 17"/>
            <p:cNvPicPr/>
            <p:nvPr/>
          </p:nvPicPr>
          <p:blipFill>
            <a:blip r:embed="rId6" cstate="print"/>
            <a:stretch>
              <a:fillRect/>
            </a:stretch>
          </p:blipFill>
          <p:spPr>
            <a:xfrm>
              <a:off x="494524" y="1905446"/>
              <a:ext cx="2147945" cy="2147945"/>
            </a:xfrm>
            <a:prstGeom prst="rect">
              <a:avLst/>
            </a:prstGeom>
          </p:spPr>
        </p:pic>
        <p:sp>
          <p:nvSpPr>
            <p:cNvPr id="18" name="object 18"/>
            <p:cNvSpPr/>
            <p:nvPr/>
          </p:nvSpPr>
          <p:spPr>
            <a:xfrm>
              <a:off x="494524" y="1637971"/>
              <a:ext cx="859790" cy="859790"/>
            </a:xfrm>
            <a:custGeom>
              <a:avLst/>
              <a:gdLst/>
              <a:ahLst/>
              <a:cxnLst/>
              <a:rect l="l" t="t" r="r" b="b"/>
              <a:pathLst>
                <a:path w="859790" h="859789">
                  <a:moveTo>
                    <a:pt x="859198" y="859198"/>
                  </a:moveTo>
                  <a:lnTo>
                    <a:pt x="0" y="859198"/>
                  </a:lnTo>
                  <a:lnTo>
                    <a:pt x="0" y="0"/>
                  </a:lnTo>
                  <a:lnTo>
                    <a:pt x="859198" y="0"/>
                  </a:lnTo>
                  <a:lnTo>
                    <a:pt x="859198" y="859198"/>
                  </a:lnTo>
                  <a:close/>
                </a:path>
              </a:pathLst>
            </a:custGeom>
            <a:solidFill>
              <a:srgbClr val="000000"/>
            </a:solidFill>
          </p:spPr>
          <p:txBody>
            <a:bodyPr wrap="square" lIns="0" tIns="0" rIns="0" bIns="0" rtlCol="0"/>
            <a:lstStyle/>
            <a:p>
              <a:endParaRPr/>
            </a:p>
          </p:txBody>
        </p:sp>
        <p:sp>
          <p:nvSpPr>
            <p:cNvPr id="19" name="object 19"/>
            <p:cNvSpPr/>
            <p:nvPr/>
          </p:nvSpPr>
          <p:spPr>
            <a:xfrm>
              <a:off x="494524" y="1637971"/>
              <a:ext cx="859790" cy="859790"/>
            </a:xfrm>
            <a:custGeom>
              <a:avLst/>
              <a:gdLst/>
              <a:ahLst/>
              <a:cxnLst/>
              <a:rect l="l" t="t" r="r" b="b"/>
              <a:pathLst>
                <a:path w="859790" h="859789">
                  <a:moveTo>
                    <a:pt x="0" y="0"/>
                  </a:moveTo>
                  <a:lnTo>
                    <a:pt x="859198" y="0"/>
                  </a:lnTo>
                  <a:lnTo>
                    <a:pt x="859198" y="859198"/>
                  </a:lnTo>
                  <a:lnTo>
                    <a:pt x="0" y="859198"/>
                  </a:lnTo>
                  <a:lnTo>
                    <a:pt x="0" y="0"/>
                  </a:lnTo>
                  <a:close/>
                </a:path>
              </a:pathLst>
            </a:custGeom>
            <a:ln w="19049">
              <a:solidFill>
                <a:srgbClr val="FFFFFF"/>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553623" y="1697084"/>
              <a:ext cx="740998" cy="740998"/>
            </a:xfrm>
            <a:prstGeom prst="rect">
              <a:avLst/>
            </a:prstGeom>
          </p:spPr>
        </p:pic>
      </p:grpSp>
      <p:sp>
        <p:nvSpPr>
          <p:cNvPr id="21" name="object 21"/>
          <p:cNvSpPr txBox="1"/>
          <p:nvPr/>
        </p:nvSpPr>
        <p:spPr>
          <a:xfrm>
            <a:off x="8769027" y="2160771"/>
            <a:ext cx="269304" cy="982344"/>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t>
            </a:r>
            <a:r>
              <a:rPr sz="1800" spc="-300" dirty="0">
                <a:solidFill>
                  <a:srgbClr val="FFFFFF"/>
                </a:solidFill>
                <a:latin typeface="FreeSans"/>
                <a:cs typeface="FreeSans"/>
              </a:rPr>
              <a:t>ANILSAIDSO</a:t>
            </a:r>
            <a:endParaRPr sz="1800" spc="-300" dirty="0">
              <a:latin typeface="FreeSans"/>
              <a:cs typeface="FreeSans"/>
            </a:endParaRPr>
          </a:p>
        </p:txBody>
      </p:sp>
      <p:sp>
        <p:nvSpPr>
          <p:cNvPr id="22" name="object 2">
            <a:extLst>
              <a:ext uri="{FF2B5EF4-FFF2-40B4-BE49-F238E27FC236}">
                <a16:creationId xmlns:a16="http://schemas.microsoft.com/office/drawing/2014/main" id="{DCB045FD-3809-16C5-2C6D-8AE00768FF95}"/>
              </a:ext>
            </a:extLst>
          </p:cNvPr>
          <p:cNvSpPr txBox="1"/>
          <p:nvPr/>
        </p:nvSpPr>
        <p:spPr>
          <a:xfrm>
            <a:off x="228601" y="3849060"/>
            <a:ext cx="2971800"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89C826"/>
                </a:solidFill>
                <a:latin typeface="FreeSans"/>
                <a:cs typeface="FreeSans"/>
              </a:rPr>
              <a:t>CON NGƯỜI</a:t>
            </a:r>
            <a:endParaRPr sz="4800" spc="-300" dirty="0">
              <a:latin typeface="FreeSans"/>
              <a:cs typeface="FreeSans"/>
            </a:endParaRPr>
          </a:p>
        </p:txBody>
      </p:sp>
      <p:sp>
        <p:nvSpPr>
          <p:cNvPr id="23" name="object 3">
            <a:extLst>
              <a:ext uri="{FF2B5EF4-FFF2-40B4-BE49-F238E27FC236}">
                <a16:creationId xmlns:a16="http://schemas.microsoft.com/office/drawing/2014/main" id="{3AFFA3C9-E89C-AEE2-EDD8-16B4B925327E}"/>
              </a:ext>
            </a:extLst>
          </p:cNvPr>
          <p:cNvSpPr txBox="1"/>
          <p:nvPr/>
        </p:nvSpPr>
        <p:spPr>
          <a:xfrm>
            <a:off x="3391888" y="3849060"/>
            <a:ext cx="2743199"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E94848"/>
                </a:solidFill>
                <a:latin typeface="FreeSans"/>
                <a:cs typeface="FreeSans"/>
              </a:rPr>
              <a:t>HÀNG HÓA</a:t>
            </a:r>
            <a:endParaRPr sz="4800" spc="-300" dirty="0">
              <a:latin typeface="FreeSans"/>
              <a:cs typeface="FreeSans"/>
            </a:endParaRPr>
          </a:p>
        </p:txBody>
      </p:sp>
      <p:sp>
        <p:nvSpPr>
          <p:cNvPr id="24" name="object 4">
            <a:extLst>
              <a:ext uri="{FF2B5EF4-FFF2-40B4-BE49-F238E27FC236}">
                <a16:creationId xmlns:a16="http://schemas.microsoft.com/office/drawing/2014/main" id="{040F48BE-EE0E-F8A6-712A-029F94AFFF00}"/>
              </a:ext>
            </a:extLst>
          </p:cNvPr>
          <p:cNvSpPr txBox="1"/>
          <p:nvPr/>
        </p:nvSpPr>
        <p:spPr>
          <a:xfrm>
            <a:off x="6163673" y="3849060"/>
            <a:ext cx="2743199" cy="751488"/>
          </a:xfrm>
          <a:prstGeom prst="rect">
            <a:avLst/>
          </a:prstGeom>
        </p:spPr>
        <p:txBody>
          <a:bodyPr vert="horz" wrap="square" lIns="0" tIns="12700" rIns="0" bIns="0" rtlCol="0">
            <a:spAutoFit/>
          </a:bodyPr>
          <a:lstStyle/>
          <a:p>
            <a:pPr marL="12700">
              <a:lnSpc>
                <a:spcPct val="100000"/>
              </a:lnSpc>
              <a:spcBef>
                <a:spcPts val="100"/>
              </a:spcBef>
            </a:pPr>
            <a:r>
              <a:rPr lang="vi-VN" sz="4800" spc="-300" dirty="0">
                <a:solidFill>
                  <a:srgbClr val="FFCA3A"/>
                </a:solidFill>
                <a:latin typeface="FreeSans"/>
                <a:cs typeface="FreeSans"/>
              </a:rPr>
              <a:t> THÔNG TIN</a:t>
            </a:r>
            <a:endParaRPr sz="4800" spc="-300" dirty="0">
              <a:latin typeface="FreeSans"/>
              <a:cs typeface="Free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7701" y="2646744"/>
            <a:ext cx="2769391" cy="1831246"/>
          </a:xfrm>
          <a:prstGeom prst="rect">
            <a:avLst/>
          </a:prstGeom>
        </p:spPr>
      </p:pic>
      <p:sp>
        <p:nvSpPr>
          <p:cNvPr id="3" name="object 3"/>
          <p:cNvSpPr txBox="1">
            <a:spLocks noGrp="1"/>
          </p:cNvSpPr>
          <p:nvPr>
            <p:ph type="title"/>
          </p:nvPr>
        </p:nvSpPr>
        <p:spPr>
          <a:xfrm>
            <a:off x="1981200" y="162364"/>
            <a:ext cx="5562600" cy="628377"/>
          </a:xfrm>
          <a:prstGeom prst="rect">
            <a:avLst/>
          </a:prstGeom>
        </p:spPr>
        <p:txBody>
          <a:bodyPr vert="horz" wrap="square" lIns="0" tIns="12700" rIns="0" bIns="0" rtlCol="0">
            <a:spAutoFit/>
          </a:bodyPr>
          <a:lstStyle/>
          <a:p>
            <a:pPr marL="12700">
              <a:lnSpc>
                <a:spcPct val="100000"/>
              </a:lnSpc>
              <a:spcBef>
                <a:spcPts val="100"/>
              </a:spcBef>
            </a:pPr>
            <a:r>
              <a:rPr lang="vi-VN" sz="2000" spc="-160" dirty="0">
                <a:solidFill>
                  <a:srgbClr val="E6E8E9"/>
                </a:solidFill>
                <a:latin typeface="Verdana"/>
                <a:cs typeface="Verdana"/>
              </a:rPr>
              <a:t>Mạng lưới được cấu tạo từ </a:t>
            </a:r>
            <a:r>
              <a:rPr lang="vi-VN" sz="2000" b="1" spc="-180" dirty="0">
                <a:latin typeface="Verdana"/>
                <a:cs typeface="Verdana"/>
              </a:rPr>
              <a:t>các thiết bị đầu cuối</a:t>
            </a:r>
            <a:r>
              <a:rPr sz="2000" b="1" spc="-110" dirty="0">
                <a:latin typeface="Verdana"/>
                <a:cs typeface="Verdana"/>
              </a:rPr>
              <a:t> </a:t>
            </a:r>
            <a:r>
              <a:rPr lang="vi-VN" sz="2000" spc="-185" dirty="0">
                <a:solidFill>
                  <a:srgbClr val="E6E8E9"/>
                </a:solidFill>
                <a:latin typeface="Verdana"/>
                <a:cs typeface="Verdana"/>
              </a:rPr>
              <a:t>và/hoặc</a:t>
            </a:r>
            <a:r>
              <a:rPr sz="2000" spc="-125" dirty="0">
                <a:solidFill>
                  <a:srgbClr val="E6E8E9"/>
                </a:solidFill>
                <a:latin typeface="Verdana"/>
                <a:cs typeface="Verdana"/>
              </a:rPr>
              <a:t> </a:t>
            </a:r>
            <a:r>
              <a:rPr lang="vi-VN" sz="2000" b="1" spc="-130" dirty="0">
                <a:solidFill>
                  <a:srgbClr val="DF6666"/>
                </a:solidFill>
                <a:latin typeface="Verdana"/>
                <a:cs typeface="Verdana"/>
              </a:rPr>
              <a:t>các thiết bị trung gian</a:t>
            </a:r>
            <a:r>
              <a:rPr sz="2000" spc="-130" dirty="0">
                <a:solidFill>
                  <a:srgbClr val="E6E8E9"/>
                </a:solidFill>
                <a:latin typeface="Verdana"/>
                <a:cs typeface="Verdana"/>
              </a:rPr>
              <a:t>.</a:t>
            </a:r>
            <a:endParaRPr sz="2000" dirty="0">
              <a:latin typeface="Verdana"/>
              <a:cs typeface="Verdana"/>
            </a:endParaRPr>
          </a:p>
        </p:txBody>
      </p:sp>
      <p:sp>
        <p:nvSpPr>
          <p:cNvPr id="4" name="object 4"/>
          <p:cNvSpPr txBox="1"/>
          <p:nvPr/>
        </p:nvSpPr>
        <p:spPr>
          <a:xfrm>
            <a:off x="443903" y="4595202"/>
            <a:ext cx="2375497" cy="320601"/>
          </a:xfrm>
          <a:prstGeom prst="rect">
            <a:avLst/>
          </a:prstGeom>
        </p:spPr>
        <p:txBody>
          <a:bodyPr vert="horz" wrap="square" lIns="0" tIns="12700" rIns="0" bIns="0" rtlCol="0">
            <a:spAutoFit/>
          </a:bodyPr>
          <a:lstStyle/>
          <a:p>
            <a:pPr marL="12700">
              <a:lnSpc>
                <a:spcPct val="100000"/>
              </a:lnSpc>
              <a:spcBef>
                <a:spcPts val="100"/>
              </a:spcBef>
            </a:pPr>
            <a:r>
              <a:rPr lang="vi-VN" sz="2000" spc="-195" dirty="0">
                <a:solidFill>
                  <a:srgbClr val="E6E8E9"/>
                </a:solidFill>
                <a:latin typeface="Verdana"/>
                <a:cs typeface="Verdana"/>
              </a:rPr>
              <a:t>Mạng lưới vận chuyển</a:t>
            </a:r>
            <a:endParaRPr sz="2000" dirty="0">
              <a:latin typeface="Verdana"/>
              <a:cs typeface="Verdana"/>
            </a:endParaRPr>
          </a:p>
        </p:txBody>
      </p:sp>
      <p:sp>
        <p:nvSpPr>
          <p:cNvPr id="5" name="object 5"/>
          <p:cNvSpPr txBox="1"/>
          <p:nvPr/>
        </p:nvSpPr>
        <p:spPr>
          <a:xfrm>
            <a:off x="3306600" y="4595202"/>
            <a:ext cx="2832735" cy="330200"/>
          </a:xfrm>
          <a:prstGeom prst="rect">
            <a:avLst/>
          </a:prstGeom>
        </p:spPr>
        <p:txBody>
          <a:bodyPr vert="horz" wrap="square" lIns="0" tIns="12700" rIns="0" bIns="0" rtlCol="0">
            <a:spAutoFit/>
          </a:bodyPr>
          <a:lstStyle/>
          <a:p>
            <a:pPr marL="12700">
              <a:lnSpc>
                <a:spcPct val="100000"/>
              </a:lnSpc>
              <a:spcBef>
                <a:spcPts val="100"/>
              </a:spcBef>
            </a:pPr>
            <a:r>
              <a:rPr lang="vi-VN" sz="2000" spc="-140" dirty="0">
                <a:solidFill>
                  <a:srgbClr val="E6E8E9"/>
                </a:solidFill>
                <a:latin typeface="Verdana"/>
                <a:cs typeface="Verdana"/>
              </a:rPr>
              <a:t>Mạng lưới sinh trắc học</a:t>
            </a:r>
            <a:endParaRPr sz="2000" dirty="0">
              <a:latin typeface="Verdana"/>
              <a:cs typeface="Verdana"/>
            </a:endParaRPr>
          </a:p>
        </p:txBody>
      </p:sp>
      <p:pic>
        <p:nvPicPr>
          <p:cNvPr id="6" name="object 6"/>
          <p:cNvPicPr/>
          <p:nvPr/>
        </p:nvPicPr>
        <p:blipFill>
          <a:blip r:embed="rId3" cstate="print"/>
          <a:stretch>
            <a:fillRect/>
          </a:stretch>
        </p:blipFill>
        <p:spPr>
          <a:xfrm>
            <a:off x="6378662" y="2612519"/>
            <a:ext cx="2470620" cy="1831246"/>
          </a:xfrm>
          <a:prstGeom prst="rect">
            <a:avLst/>
          </a:prstGeom>
        </p:spPr>
      </p:pic>
      <p:sp>
        <p:nvSpPr>
          <p:cNvPr id="7" name="object 7"/>
          <p:cNvSpPr txBox="1"/>
          <p:nvPr/>
        </p:nvSpPr>
        <p:spPr>
          <a:xfrm>
            <a:off x="6527762" y="4595202"/>
            <a:ext cx="2172335" cy="330200"/>
          </a:xfrm>
          <a:prstGeom prst="rect">
            <a:avLst/>
          </a:prstGeom>
        </p:spPr>
        <p:txBody>
          <a:bodyPr vert="horz" wrap="square" lIns="0" tIns="12700" rIns="0" bIns="0" rtlCol="0">
            <a:spAutoFit/>
          </a:bodyPr>
          <a:lstStyle/>
          <a:p>
            <a:pPr marL="12700">
              <a:lnSpc>
                <a:spcPct val="100000"/>
              </a:lnSpc>
              <a:spcBef>
                <a:spcPts val="100"/>
              </a:spcBef>
            </a:pPr>
            <a:r>
              <a:rPr lang="vi-VN" sz="2000" spc="-120" dirty="0">
                <a:solidFill>
                  <a:srgbClr val="E6E8E9"/>
                </a:solidFill>
                <a:latin typeface="Verdana"/>
                <a:cs typeface="Verdana"/>
              </a:rPr>
              <a:t>Mạng lưới cục bộ</a:t>
            </a:r>
            <a:endParaRPr sz="2000" dirty="0">
              <a:latin typeface="Verdana"/>
              <a:cs typeface="Verdana"/>
            </a:endParaRPr>
          </a:p>
        </p:txBody>
      </p:sp>
      <p:pic>
        <p:nvPicPr>
          <p:cNvPr id="8" name="object 8"/>
          <p:cNvPicPr/>
          <p:nvPr/>
        </p:nvPicPr>
        <p:blipFill>
          <a:blip r:embed="rId4" cstate="print"/>
          <a:stretch>
            <a:fillRect/>
          </a:stretch>
        </p:blipFill>
        <p:spPr>
          <a:xfrm>
            <a:off x="3462768" y="2612532"/>
            <a:ext cx="2520219" cy="1831233"/>
          </a:xfrm>
          <a:prstGeom prst="rect">
            <a:avLst/>
          </a:prstGeom>
        </p:spPr>
      </p:pic>
      <p:grpSp>
        <p:nvGrpSpPr>
          <p:cNvPr id="9" name="object 9"/>
          <p:cNvGrpSpPr/>
          <p:nvPr/>
        </p:nvGrpSpPr>
        <p:grpSpPr>
          <a:xfrm>
            <a:off x="483549" y="430174"/>
            <a:ext cx="8341995" cy="1604010"/>
            <a:chOff x="483549" y="430174"/>
            <a:chExt cx="8341995" cy="1604010"/>
          </a:xfrm>
        </p:grpSpPr>
        <p:sp>
          <p:nvSpPr>
            <p:cNvPr id="10" name="object 10"/>
            <p:cNvSpPr/>
            <p:nvPr/>
          </p:nvSpPr>
          <p:spPr>
            <a:xfrm>
              <a:off x="3031368" y="696973"/>
              <a:ext cx="673735" cy="636270"/>
            </a:xfrm>
            <a:custGeom>
              <a:avLst/>
              <a:gdLst/>
              <a:ahLst/>
              <a:cxnLst/>
              <a:rect l="l" t="t" r="r" b="b"/>
              <a:pathLst>
                <a:path w="673735" h="636269">
                  <a:moveTo>
                    <a:pt x="336749" y="635698"/>
                  </a:moveTo>
                  <a:lnTo>
                    <a:pt x="286988" y="632252"/>
                  </a:lnTo>
                  <a:lnTo>
                    <a:pt x="239494" y="622241"/>
                  </a:lnTo>
                  <a:lnTo>
                    <a:pt x="194787" y="606156"/>
                  </a:lnTo>
                  <a:lnTo>
                    <a:pt x="153388" y="584490"/>
                  </a:lnTo>
                  <a:lnTo>
                    <a:pt x="115819" y="557735"/>
                  </a:lnTo>
                  <a:lnTo>
                    <a:pt x="82601" y="526381"/>
                  </a:lnTo>
                  <a:lnTo>
                    <a:pt x="54254" y="490921"/>
                  </a:lnTo>
                  <a:lnTo>
                    <a:pt x="31299" y="451846"/>
                  </a:lnTo>
                  <a:lnTo>
                    <a:pt x="14258" y="409648"/>
                  </a:lnTo>
                  <a:lnTo>
                    <a:pt x="3651" y="364818"/>
                  </a:lnTo>
                  <a:lnTo>
                    <a:pt x="0" y="317849"/>
                  </a:lnTo>
                  <a:lnTo>
                    <a:pt x="3651" y="270879"/>
                  </a:lnTo>
                  <a:lnTo>
                    <a:pt x="14258" y="226049"/>
                  </a:lnTo>
                  <a:lnTo>
                    <a:pt x="31299" y="183851"/>
                  </a:lnTo>
                  <a:lnTo>
                    <a:pt x="54254" y="144776"/>
                  </a:lnTo>
                  <a:lnTo>
                    <a:pt x="82601" y="109316"/>
                  </a:lnTo>
                  <a:lnTo>
                    <a:pt x="115819" y="77962"/>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close/>
                </a:path>
              </a:pathLst>
            </a:custGeom>
            <a:solidFill>
              <a:srgbClr val="FFCA3A"/>
            </a:solidFill>
          </p:spPr>
          <p:txBody>
            <a:bodyPr wrap="square" lIns="0" tIns="0" rIns="0" bIns="0" rtlCol="0"/>
            <a:lstStyle/>
            <a:p>
              <a:endParaRPr/>
            </a:p>
          </p:txBody>
        </p:sp>
        <p:sp>
          <p:nvSpPr>
            <p:cNvPr id="11" name="object 11"/>
            <p:cNvSpPr/>
            <p:nvPr/>
          </p:nvSpPr>
          <p:spPr>
            <a:xfrm>
              <a:off x="3031368" y="696973"/>
              <a:ext cx="673735" cy="636270"/>
            </a:xfrm>
            <a:custGeom>
              <a:avLst/>
              <a:gdLst/>
              <a:ahLst/>
              <a:cxnLst/>
              <a:rect l="l" t="t" r="r" b="b"/>
              <a:pathLst>
                <a:path w="673735" h="636269">
                  <a:moveTo>
                    <a:pt x="0" y="317849"/>
                  </a:moveTo>
                  <a:lnTo>
                    <a:pt x="3651" y="270879"/>
                  </a:lnTo>
                  <a:lnTo>
                    <a:pt x="14258" y="226049"/>
                  </a:lnTo>
                  <a:lnTo>
                    <a:pt x="31299" y="183851"/>
                  </a:lnTo>
                  <a:lnTo>
                    <a:pt x="54254" y="144776"/>
                  </a:lnTo>
                  <a:lnTo>
                    <a:pt x="82601" y="109316"/>
                  </a:lnTo>
                  <a:lnTo>
                    <a:pt x="115819" y="77962"/>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lnTo>
                    <a:pt x="286988" y="632252"/>
                  </a:lnTo>
                  <a:lnTo>
                    <a:pt x="239494" y="622241"/>
                  </a:lnTo>
                  <a:lnTo>
                    <a:pt x="194787" y="606156"/>
                  </a:lnTo>
                  <a:lnTo>
                    <a:pt x="153388" y="584490"/>
                  </a:lnTo>
                  <a:lnTo>
                    <a:pt x="115819" y="557735"/>
                  </a:lnTo>
                  <a:lnTo>
                    <a:pt x="82601" y="526381"/>
                  </a:lnTo>
                  <a:lnTo>
                    <a:pt x="54254" y="490921"/>
                  </a:lnTo>
                  <a:lnTo>
                    <a:pt x="31299" y="451846"/>
                  </a:lnTo>
                  <a:lnTo>
                    <a:pt x="14258" y="409648"/>
                  </a:lnTo>
                  <a:lnTo>
                    <a:pt x="3651" y="364818"/>
                  </a:lnTo>
                  <a:lnTo>
                    <a:pt x="0" y="317849"/>
                  </a:lnTo>
                  <a:close/>
                </a:path>
              </a:pathLst>
            </a:custGeom>
            <a:ln w="19049">
              <a:solidFill>
                <a:srgbClr val="FFFFFF"/>
              </a:solidFill>
            </a:ln>
          </p:spPr>
          <p:txBody>
            <a:bodyPr wrap="square" lIns="0" tIns="0" rIns="0" bIns="0" rtlCol="0"/>
            <a:lstStyle/>
            <a:p>
              <a:endParaRPr/>
            </a:p>
          </p:txBody>
        </p:sp>
        <p:sp>
          <p:nvSpPr>
            <p:cNvPr id="12" name="object 12"/>
            <p:cNvSpPr/>
            <p:nvPr/>
          </p:nvSpPr>
          <p:spPr>
            <a:xfrm>
              <a:off x="5628963" y="1071047"/>
              <a:ext cx="673735" cy="636270"/>
            </a:xfrm>
            <a:custGeom>
              <a:avLst/>
              <a:gdLst/>
              <a:ahLst/>
              <a:cxnLst/>
              <a:rect l="l" t="t" r="r" b="b"/>
              <a:pathLst>
                <a:path w="673735" h="636269">
                  <a:moveTo>
                    <a:pt x="336749" y="635698"/>
                  </a:moveTo>
                  <a:lnTo>
                    <a:pt x="286988" y="632252"/>
                  </a:lnTo>
                  <a:lnTo>
                    <a:pt x="239494" y="622241"/>
                  </a:lnTo>
                  <a:lnTo>
                    <a:pt x="194787" y="606156"/>
                  </a:lnTo>
                  <a:lnTo>
                    <a:pt x="153388" y="584490"/>
                  </a:lnTo>
                  <a:lnTo>
                    <a:pt x="115819" y="557735"/>
                  </a:lnTo>
                  <a:lnTo>
                    <a:pt x="82601" y="526381"/>
                  </a:lnTo>
                  <a:lnTo>
                    <a:pt x="54254" y="490921"/>
                  </a:lnTo>
                  <a:lnTo>
                    <a:pt x="31299" y="451846"/>
                  </a:lnTo>
                  <a:lnTo>
                    <a:pt x="14258" y="409648"/>
                  </a:lnTo>
                  <a:lnTo>
                    <a:pt x="3651" y="364818"/>
                  </a:lnTo>
                  <a:lnTo>
                    <a:pt x="0" y="317849"/>
                  </a:lnTo>
                  <a:lnTo>
                    <a:pt x="3651" y="270879"/>
                  </a:lnTo>
                  <a:lnTo>
                    <a:pt x="14258" y="226049"/>
                  </a:lnTo>
                  <a:lnTo>
                    <a:pt x="31299" y="183851"/>
                  </a:lnTo>
                  <a:lnTo>
                    <a:pt x="54254" y="144776"/>
                  </a:lnTo>
                  <a:lnTo>
                    <a:pt x="82601" y="109316"/>
                  </a:lnTo>
                  <a:lnTo>
                    <a:pt x="115819" y="77962"/>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close/>
                </a:path>
              </a:pathLst>
            </a:custGeom>
            <a:solidFill>
              <a:srgbClr val="E94848"/>
            </a:solidFill>
          </p:spPr>
          <p:txBody>
            <a:bodyPr wrap="square" lIns="0" tIns="0" rIns="0" bIns="0" rtlCol="0"/>
            <a:lstStyle/>
            <a:p>
              <a:endParaRPr/>
            </a:p>
          </p:txBody>
        </p:sp>
        <p:sp>
          <p:nvSpPr>
            <p:cNvPr id="13" name="object 13"/>
            <p:cNvSpPr/>
            <p:nvPr/>
          </p:nvSpPr>
          <p:spPr>
            <a:xfrm>
              <a:off x="5628963" y="1071047"/>
              <a:ext cx="673735" cy="636270"/>
            </a:xfrm>
            <a:custGeom>
              <a:avLst/>
              <a:gdLst/>
              <a:ahLst/>
              <a:cxnLst/>
              <a:rect l="l" t="t" r="r" b="b"/>
              <a:pathLst>
                <a:path w="673735" h="636269">
                  <a:moveTo>
                    <a:pt x="0" y="317849"/>
                  </a:moveTo>
                  <a:lnTo>
                    <a:pt x="3651" y="270879"/>
                  </a:lnTo>
                  <a:lnTo>
                    <a:pt x="14258" y="226049"/>
                  </a:lnTo>
                  <a:lnTo>
                    <a:pt x="31299" y="183851"/>
                  </a:lnTo>
                  <a:lnTo>
                    <a:pt x="54254" y="144776"/>
                  </a:lnTo>
                  <a:lnTo>
                    <a:pt x="82601" y="109316"/>
                  </a:lnTo>
                  <a:lnTo>
                    <a:pt x="115819" y="77962"/>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lnTo>
                    <a:pt x="286988" y="632252"/>
                  </a:lnTo>
                  <a:lnTo>
                    <a:pt x="239494" y="622241"/>
                  </a:lnTo>
                  <a:lnTo>
                    <a:pt x="194787" y="606156"/>
                  </a:lnTo>
                  <a:lnTo>
                    <a:pt x="153388" y="584490"/>
                  </a:lnTo>
                  <a:lnTo>
                    <a:pt x="115819" y="557735"/>
                  </a:lnTo>
                  <a:lnTo>
                    <a:pt x="82601" y="526381"/>
                  </a:lnTo>
                  <a:lnTo>
                    <a:pt x="54254" y="490921"/>
                  </a:lnTo>
                  <a:lnTo>
                    <a:pt x="31299" y="451846"/>
                  </a:lnTo>
                  <a:lnTo>
                    <a:pt x="14258" y="409648"/>
                  </a:lnTo>
                  <a:lnTo>
                    <a:pt x="3651" y="364818"/>
                  </a:lnTo>
                  <a:lnTo>
                    <a:pt x="0" y="317849"/>
                  </a:lnTo>
                  <a:close/>
                </a:path>
              </a:pathLst>
            </a:custGeom>
            <a:ln w="19049">
              <a:solidFill>
                <a:srgbClr val="FFFFFF"/>
              </a:solidFill>
            </a:ln>
          </p:spPr>
          <p:txBody>
            <a:bodyPr wrap="square" lIns="0" tIns="0" rIns="0" bIns="0" rtlCol="0"/>
            <a:lstStyle/>
            <a:p>
              <a:endParaRPr/>
            </a:p>
          </p:txBody>
        </p:sp>
        <p:sp>
          <p:nvSpPr>
            <p:cNvPr id="14" name="object 14"/>
            <p:cNvSpPr/>
            <p:nvPr/>
          </p:nvSpPr>
          <p:spPr>
            <a:xfrm>
              <a:off x="3704867" y="1014822"/>
              <a:ext cx="1924685" cy="374650"/>
            </a:xfrm>
            <a:custGeom>
              <a:avLst/>
              <a:gdLst/>
              <a:ahLst/>
              <a:cxnLst/>
              <a:rect l="l" t="t" r="r" b="b"/>
              <a:pathLst>
                <a:path w="1924685" h="374650">
                  <a:moveTo>
                    <a:pt x="0" y="0"/>
                  </a:moveTo>
                  <a:lnTo>
                    <a:pt x="70379" y="689"/>
                  </a:lnTo>
                  <a:lnTo>
                    <a:pt x="137332" y="2712"/>
                  </a:lnTo>
                  <a:lnTo>
                    <a:pt x="201037" y="5997"/>
                  </a:lnTo>
                  <a:lnTo>
                    <a:pt x="261675" y="10474"/>
                  </a:lnTo>
                  <a:lnTo>
                    <a:pt x="319428" y="16074"/>
                  </a:lnTo>
                  <a:lnTo>
                    <a:pt x="374474" y="22726"/>
                  </a:lnTo>
                  <a:lnTo>
                    <a:pt x="426996" y="30360"/>
                  </a:lnTo>
                  <a:lnTo>
                    <a:pt x="477172" y="38906"/>
                  </a:lnTo>
                  <a:lnTo>
                    <a:pt x="525183" y="48293"/>
                  </a:lnTo>
                  <a:lnTo>
                    <a:pt x="571211" y="58453"/>
                  </a:lnTo>
                  <a:lnTo>
                    <a:pt x="615435" y="69313"/>
                  </a:lnTo>
                  <a:lnTo>
                    <a:pt x="658035" y="80805"/>
                  </a:lnTo>
                  <a:lnTo>
                    <a:pt x="699192" y="92858"/>
                  </a:lnTo>
                  <a:lnTo>
                    <a:pt x="739087" y="105402"/>
                  </a:lnTo>
                  <a:lnTo>
                    <a:pt x="777900" y="118367"/>
                  </a:lnTo>
                  <a:lnTo>
                    <a:pt x="815811" y="131682"/>
                  </a:lnTo>
                  <a:lnTo>
                    <a:pt x="853001" y="145279"/>
                  </a:lnTo>
                  <a:lnTo>
                    <a:pt x="889650" y="159085"/>
                  </a:lnTo>
                  <a:lnTo>
                    <a:pt x="925939" y="173032"/>
                  </a:lnTo>
                  <a:lnTo>
                    <a:pt x="962048" y="187049"/>
                  </a:lnTo>
                  <a:lnTo>
                    <a:pt x="998156" y="201066"/>
                  </a:lnTo>
                  <a:lnTo>
                    <a:pt x="1034446" y="215013"/>
                  </a:lnTo>
                  <a:lnTo>
                    <a:pt x="1071097" y="228820"/>
                  </a:lnTo>
                  <a:lnTo>
                    <a:pt x="1108289" y="242416"/>
                  </a:lnTo>
                  <a:lnTo>
                    <a:pt x="1146203" y="255731"/>
                  </a:lnTo>
                  <a:lnTo>
                    <a:pt x="1185020" y="268696"/>
                  </a:lnTo>
                  <a:lnTo>
                    <a:pt x="1224919" y="281240"/>
                  </a:lnTo>
                  <a:lnTo>
                    <a:pt x="1266081" y="293293"/>
                  </a:lnTo>
                  <a:lnTo>
                    <a:pt x="1308686" y="304785"/>
                  </a:lnTo>
                  <a:lnTo>
                    <a:pt x="1352916" y="315646"/>
                  </a:lnTo>
                  <a:lnTo>
                    <a:pt x="1398949" y="325805"/>
                  </a:lnTo>
                  <a:lnTo>
                    <a:pt x="1446967" y="335192"/>
                  </a:lnTo>
                  <a:lnTo>
                    <a:pt x="1497149" y="343738"/>
                  </a:lnTo>
                  <a:lnTo>
                    <a:pt x="1549677" y="351372"/>
                  </a:lnTo>
                  <a:lnTo>
                    <a:pt x="1604731" y="358024"/>
                  </a:lnTo>
                  <a:lnTo>
                    <a:pt x="1662490" y="363624"/>
                  </a:lnTo>
                  <a:lnTo>
                    <a:pt x="1723136" y="368101"/>
                  </a:lnTo>
                  <a:lnTo>
                    <a:pt x="1786849" y="371387"/>
                  </a:lnTo>
                  <a:lnTo>
                    <a:pt x="1853808" y="373409"/>
                  </a:lnTo>
                  <a:lnTo>
                    <a:pt x="1924196" y="374099"/>
                  </a:lnTo>
                </a:path>
              </a:pathLst>
            </a:custGeom>
            <a:ln w="38099">
              <a:solidFill>
                <a:srgbClr val="FFFFFF"/>
              </a:solidFill>
            </a:ln>
          </p:spPr>
          <p:txBody>
            <a:bodyPr wrap="square" lIns="0" tIns="0" rIns="0" bIns="0" rtlCol="0"/>
            <a:lstStyle/>
            <a:p>
              <a:endParaRPr/>
            </a:p>
          </p:txBody>
        </p:sp>
        <p:sp>
          <p:nvSpPr>
            <p:cNvPr id="15" name="object 15"/>
            <p:cNvSpPr/>
            <p:nvPr/>
          </p:nvSpPr>
          <p:spPr>
            <a:xfrm>
              <a:off x="2098970" y="1388922"/>
              <a:ext cx="673735" cy="636270"/>
            </a:xfrm>
            <a:custGeom>
              <a:avLst/>
              <a:gdLst/>
              <a:ahLst/>
              <a:cxnLst/>
              <a:rect l="l" t="t" r="r" b="b"/>
              <a:pathLst>
                <a:path w="673735" h="636269">
                  <a:moveTo>
                    <a:pt x="336749" y="635698"/>
                  </a:moveTo>
                  <a:lnTo>
                    <a:pt x="286986" y="632252"/>
                  </a:lnTo>
                  <a:lnTo>
                    <a:pt x="239491" y="622241"/>
                  </a:lnTo>
                  <a:lnTo>
                    <a:pt x="194784" y="606156"/>
                  </a:lnTo>
                  <a:lnTo>
                    <a:pt x="153385" y="584490"/>
                  </a:lnTo>
                  <a:lnTo>
                    <a:pt x="115816" y="557735"/>
                  </a:lnTo>
                  <a:lnTo>
                    <a:pt x="82598" y="526381"/>
                  </a:lnTo>
                  <a:lnTo>
                    <a:pt x="54252" y="490921"/>
                  </a:lnTo>
                  <a:lnTo>
                    <a:pt x="31298" y="451846"/>
                  </a:lnTo>
                  <a:lnTo>
                    <a:pt x="14257" y="409648"/>
                  </a:lnTo>
                  <a:lnTo>
                    <a:pt x="3651" y="364818"/>
                  </a:lnTo>
                  <a:lnTo>
                    <a:pt x="0" y="317849"/>
                  </a:lnTo>
                  <a:lnTo>
                    <a:pt x="3651" y="270879"/>
                  </a:lnTo>
                  <a:lnTo>
                    <a:pt x="14257" y="226049"/>
                  </a:lnTo>
                  <a:lnTo>
                    <a:pt x="31298" y="183851"/>
                  </a:lnTo>
                  <a:lnTo>
                    <a:pt x="54252" y="144776"/>
                  </a:lnTo>
                  <a:lnTo>
                    <a:pt x="82598" y="109316"/>
                  </a:lnTo>
                  <a:lnTo>
                    <a:pt x="115816" y="77962"/>
                  </a:lnTo>
                  <a:lnTo>
                    <a:pt x="153385" y="51207"/>
                  </a:lnTo>
                  <a:lnTo>
                    <a:pt x="194784" y="29541"/>
                  </a:lnTo>
                  <a:lnTo>
                    <a:pt x="239491" y="13457"/>
                  </a:lnTo>
                  <a:lnTo>
                    <a:pt x="286986"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close/>
                </a:path>
              </a:pathLst>
            </a:custGeom>
            <a:solidFill>
              <a:srgbClr val="FFCA3A"/>
            </a:solidFill>
          </p:spPr>
          <p:txBody>
            <a:bodyPr wrap="square" lIns="0" tIns="0" rIns="0" bIns="0" rtlCol="0"/>
            <a:lstStyle/>
            <a:p>
              <a:endParaRPr/>
            </a:p>
          </p:txBody>
        </p:sp>
        <p:sp>
          <p:nvSpPr>
            <p:cNvPr id="16" name="object 16"/>
            <p:cNvSpPr/>
            <p:nvPr/>
          </p:nvSpPr>
          <p:spPr>
            <a:xfrm>
              <a:off x="2098970" y="1388922"/>
              <a:ext cx="673735" cy="636270"/>
            </a:xfrm>
            <a:custGeom>
              <a:avLst/>
              <a:gdLst/>
              <a:ahLst/>
              <a:cxnLst/>
              <a:rect l="l" t="t" r="r" b="b"/>
              <a:pathLst>
                <a:path w="673735" h="636269">
                  <a:moveTo>
                    <a:pt x="0" y="317849"/>
                  </a:moveTo>
                  <a:lnTo>
                    <a:pt x="3651" y="270879"/>
                  </a:lnTo>
                  <a:lnTo>
                    <a:pt x="14257" y="226049"/>
                  </a:lnTo>
                  <a:lnTo>
                    <a:pt x="31298" y="183851"/>
                  </a:lnTo>
                  <a:lnTo>
                    <a:pt x="54252" y="144776"/>
                  </a:lnTo>
                  <a:lnTo>
                    <a:pt x="82598" y="109316"/>
                  </a:lnTo>
                  <a:lnTo>
                    <a:pt x="115816" y="77962"/>
                  </a:lnTo>
                  <a:lnTo>
                    <a:pt x="153385" y="51207"/>
                  </a:lnTo>
                  <a:lnTo>
                    <a:pt x="194784" y="29541"/>
                  </a:lnTo>
                  <a:lnTo>
                    <a:pt x="239491" y="13457"/>
                  </a:lnTo>
                  <a:lnTo>
                    <a:pt x="286986"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8"/>
                  </a:lnTo>
                  <a:lnTo>
                    <a:pt x="659240" y="409648"/>
                  </a:lnTo>
                  <a:lnTo>
                    <a:pt x="642199" y="451846"/>
                  </a:lnTo>
                  <a:lnTo>
                    <a:pt x="619244" y="490921"/>
                  </a:lnTo>
                  <a:lnTo>
                    <a:pt x="590897" y="526381"/>
                  </a:lnTo>
                  <a:lnTo>
                    <a:pt x="557678" y="557735"/>
                  </a:lnTo>
                  <a:lnTo>
                    <a:pt x="520109" y="584490"/>
                  </a:lnTo>
                  <a:lnTo>
                    <a:pt x="478711" y="606156"/>
                  </a:lnTo>
                  <a:lnTo>
                    <a:pt x="434004" y="622241"/>
                  </a:lnTo>
                  <a:lnTo>
                    <a:pt x="386510" y="632252"/>
                  </a:lnTo>
                  <a:lnTo>
                    <a:pt x="336749" y="635698"/>
                  </a:lnTo>
                  <a:lnTo>
                    <a:pt x="286986" y="632252"/>
                  </a:lnTo>
                  <a:lnTo>
                    <a:pt x="239491" y="622241"/>
                  </a:lnTo>
                  <a:lnTo>
                    <a:pt x="194784" y="606156"/>
                  </a:lnTo>
                  <a:lnTo>
                    <a:pt x="153385" y="584490"/>
                  </a:lnTo>
                  <a:lnTo>
                    <a:pt x="115816" y="557735"/>
                  </a:lnTo>
                  <a:lnTo>
                    <a:pt x="82598" y="526381"/>
                  </a:lnTo>
                  <a:lnTo>
                    <a:pt x="54252" y="490921"/>
                  </a:lnTo>
                  <a:lnTo>
                    <a:pt x="31298" y="451846"/>
                  </a:lnTo>
                  <a:lnTo>
                    <a:pt x="14257" y="409648"/>
                  </a:lnTo>
                  <a:lnTo>
                    <a:pt x="3651" y="364818"/>
                  </a:lnTo>
                  <a:lnTo>
                    <a:pt x="0" y="317849"/>
                  </a:lnTo>
                  <a:close/>
                </a:path>
              </a:pathLst>
            </a:custGeom>
            <a:ln w="19049">
              <a:solidFill>
                <a:srgbClr val="FFFFFF"/>
              </a:solidFill>
            </a:ln>
          </p:spPr>
          <p:txBody>
            <a:bodyPr wrap="square" lIns="0" tIns="0" rIns="0" bIns="0" rtlCol="0"/>
            <a:lstStyle/>
            <a:p>
              <a:endParaRPr/>
            </a:p>
          </p:txBody>
        </p:sp>
        <p:sp>
          <p:nvSpPr>
            <p:cNvPr id="17" name="object 17"/>
            <p:cNvSpPr/>
            <p:nvPr/>
          </p:nvSpPr>
          <p:spPr>
            <a:xfrm>
              <a:off x="2772469" y="1388772"/>
              <a:ext cx="2856865" cy="318135"/>
            </a:xfrm>
            <a:custGeom>
              <a:avLst/>
              <a:gdLst/>
              <a:ahLst/>
              <a:cxnLst/>
              <a:rect l="l" t="t" r="r" b="b"/>
              <a:pathLst>
                <a:path w="2856865" h="318135">
                  <a:moveTo>
                    <a:pt x="0" y="317999"/>
                  </a:moveTo>
                  <a:lnTo>
                    <a:pt x="75163" y="317698"/>
                  </a:lnTo>
                  <a:lnTo>
                    <a:pt x="147691" y="316811"/>
                  </a:lnTo>
                  <a:lnTo>
                    <a:pt x="217681" y="315359"/>
                  </a:lnTo>
                  <a:lnTo>
                    <a:pt x="285232" y="313363"/>
                  </a:lnTo>
                  <a:lnTo>
                    <a:pt x="350440" y="310846"/>
                  </a:lnTo>
                  <a:lnTo>
                    <a:pt x="413404" y="307830"/>
                  </a:lnTo>
                  <a:lnTo>
                    <a:pt x="474220" y="304335"/>
                  </a:lnTo>
                  <a:lnTo>
                    <a:pt x="532987" y="300384"/>
                  </a:lnTo>
                  <a:lnTo>
                    <a:pt x="589803" y="295998"/>
                  </a:lnTo>
                  <a:lnTo>
                    <a:pt x="644764" y="291200"/>
                  </a:lnTo>
                  <a:lnTo>
                    <a:pt x="697968" y="286010"/>
                  </a:lnTo>
                  <a:lnTo>
                    <a:pt x="749513" y="280451"/>
                  </a:lnTo>
                  <a:lnTo>
                    <a:pt x="799497" y="274544"/>
                  </a:lnTo>
                  <a:lnTo>
                    <a:pt x="848017" y="268311"/>
                  </a:lnTo>
                  <a:lnTo>
                    <a:pt x="895170" y="261775"/>
                  </a:lnTo>
                  <a:lnTo>
                    <a:pt x="941055" y="254955"/>
                  </a:lnTo>
                  <a:lnTo>
                    <a:pt x="985769" y="247875"/>
                  </a:lnTo>
                  <a:lnTo>
                    <a:pt x="1029409" y="240556"/>
                  </a:lnTo>
                  <a:lnTo>
                    <a:pt x="1072074" y="233020"/>
                  </a:lnTo>
                  <a:lnTo>
                    <a:pt x="1113860" y="225288"/>
                  </a:lnTo>
                  <a:lnTo>
                    <a:pt x="1154866" y="217382"/>
                  </a:lnTo>
                  <a:lnTo>
                    <a:pt x="1195189" y="209324"/>
                  </a:lnTo>
                  <a:lnTo>
                    <a:pt x="1234926" y="201136"/>
                  </a:lnTo>
                  <a:lnTo>
                    <a:pt x="1274175" y="192839"/>
                  </a:lnTo>
                  <a:lnTo>
                    <a:pt x="1313034" y="184455"/>
                  </a:lnTo>
                  <a:lnTo>
                    <a:pt x="1351601" y="176006"/>
                  </a:lnTo>
                  <a:lnTo>
                    <a:pt x="1389972" y="167513"/>
                  </a:lnTo>
                  <a:lnTo>
                    <a:pt x="1428247" y="158999"/>
                  </a:lnTo>
                  <a:lnTo>
                    <a:pt x="1466521" y="150485"/>
                  </a:lnTo>
                  <a:lnTo>
                    <a:pt x="1504893" y="141992"/>
                  </a:lnTo>
                  <a:lnTo>
                    <a:pt x="1543461" y="133543"/>
                  </a:lnTo>
                  <a:lnTo>
                    <a:pt x="1582321" y="125160"/>
                  </a:lnTo>
                  <a:lnTo>
                    <a:pt x="1621572" y="116863"/>
                  </a:lnTo>
                  <a:lnTo>
                    <a:pt x="1661311" y="108674"/>
                  </a:lnTo>
                  <a:lnTo>
                    <a:pt x="1701636" y="100616"/>
                  </a:lnTo>
                  <a:lnTo>
                    <a:pt x="1742644" y="92711"/>
                  </a:lnTo>
                  <a:lnTo>
                    <a:pt x="1784433" y="84979"/>
                  </a:lnTo>
                  <a:lnTo>
                    <a:pt x="1827101" y="77442"/>
                  </a:lnTo>
                  <a:lnTo>
                    <a:pt x="1870744" y="70123"/>
                  </a:lnTo>
                  <a:lnTo>
                    <a:pt x="1915462" y="63043"/>
                  </a:lnTo>
                  <a:lnTo>
                    <a:pt x="1961350" y="56224"/>
                  </a:lnTo>
                  <a:lnTo>
                    <a:pt x="2008508" y="49687"/>
                  </a:lnTo>
                  <a:lnTo>
                    <a:pt x="2057032" y="43454"/>
                  </a:lnTo>
                  <a:lnTo>
                    <a:pt x="2107020" y="37548"/>
                  </a:lnTo>
                  <a:lnTo>
                    <a:pt x="2158570" y="31988"/>
                  </a:lnTo>
                  <a:lnTo>
                    <a:pt x="2211778" y="26799"/>
                  </a:lnTo>
                  <a:lnTo>
                    <a:pt x="2266744" y="22000"/>
                  </a:lnTo>
                  <a:lnTo>
                    <a:pt x="2323564" y="17615"/>
                  </a:lnTo>
                  <a:lnTo>
                    <a:pt x="2382336" y="13664"/>
                  </a:lnTo>
                  <a:lnTo>
                    <a:pt x="2443158" y="10169"/>
                  </a:lnTo>
                  <a:lnTo>
                    <a:pt x="2506127" y="7152"/>
                  </a:lnTo>
                  <a:lnTo>
                    <a:pt x="2571340" y="4635"/>
                  </a:lnTo>
                  <a:lnTo>
                    <a:pt x="2638896" y="2640"/>
                  </a:lnTo>
                  <a:lnTo>
                    <a:pt x="2708892" y="1187"/>
                  </a:lnTo>
                  <a:lnTo>
                    <a:pt x="2781425" y="300"/>
                  </a:lnTo>
                  <a:lnTo>
                    <a:pt x="2856594" y="0"/>
                  </a:lnTo>
                </a:path>
              </a:pathLst>
            </a:custGeom>
            <a:ln w="38099">
              <a:solidFill>
                <a:srgbClr val="FFFFFF"/>
              </a:solidFill>
            </a:ln>
          </p:spPr>
          <p:txBody>
            <a:bodyPr wrap="square" lIns="0" tIns="0" rIns="0" bIns="0" rtlCol="0"/>
            <a:lstStyle/>
            <a:p>
              <a:endParaRPr/>
            </a:p>
          </p:txBody>
        </p:sp>
        <p:sp>
          <p:nvSpPr>
            <p:cNvPr id="18" name="object 18"/>
            <p:cNvSpPr/>
            <p:nvPr/>
          </p:nvSpPr>
          <p:spPr>
            <a:xfrm>
              <a:off x="493074" y="1071047"/>
              <a:ext cx="673735" cy="636270"/>
            </a:xfrm>
            <a:custGeom>
              <a:avLst/>
              <a:gdLst/>
              <a:ahLst/>
              <a:cxnLst/>
              <a:rect l="l" t="t" r="r" b="b"/>
              <a:pathLst>
                <a:path w="673735" h="636269">
                  <a:moveTo>
                    <a:pt x="336749" y="635698"/>
                  </a:moveTo>
                  <a:lnTo>
                    <a:pt x="286986" y="632252"/>
                  </a:lnTo>
                  <a:lnTo>
                    <a:pt x="239491" y="622241"/>
                  </a:lnTo>
                  <a:lnTo>
                    <a:pt x="194784" y="606156"/>
                  </a:lnTo>
                  <a:lnTo>
                    <a:pt x="153385" y="584490"/>
                  </a:lnTo>
                  <a:lnTo>
                    <a:pt x="115816" y="557735"/>
                  </a:lnTo>
                  <a:lnTo>
                    <a:pt x="82598" y="526381"/>
                  </a:lnTo>
                  <a:lnTo>
                    <a:pt x="54252" y="490921"/>
                  </a:lnTo>
                  <a:lnTo>
                    <a:pt x="31298" y="451846"/>
                  </a:lnTo>
                  <a:lnTo>
                    <a:pt x="14257" y="409648"/>
                  </a:lnTo>
                  <a:lnTo>
                    <a:pt x="3651" y="364818"/>
                  </a:lnTo>
                  <a:lnTo>
                    <a:pt x="0" y="317849"/>
                  </a:lnTo>
                  <a:lnTo>
                    <a:pt x="3651" y="270879"/>
                  </a:lnTo>
                  <a:lnTo>
                    <a:pt x="14257" y="226049"/>
                  </a:lnTo>
                  <a:lnTo>
                    <a:pt x="31298" y="183851"/>
                  </a:lnTo>
                  <a:lnTo>
                    <a:pt x="54252" y="144776"/>
                  </a:lnTo>
                  <a:lnTo>
                    <a:pt x="82598" y="109316"/>
                  </a:lnTo>
                  <a:lnTo>
                    <a:pt x="115816" y="77962"/>
                  </a:lnTo>
                  <a:lnTo>
                    <a:pt x="153385" y="51207"/>
                  </a:lnTo>
                  <a:lnTo>
                    <a:pt x="194784" y="29541"/>
                  </a:lnTo>
                  <a:lnTo>
                    <a:pt x="239491" y="13457"/>
                  </a:lnTo>
                  <a:lnTo>
                    <a:pt x="286986" y="3446"/>
                  </a:lnTo>
                  <a:lnTo>
                    <a:pt x="336749" y="0"/>
                  </a:lnTo>
                  <a:lnTo>
                    <a:pt x="389746" y="3959"/>
                  </a:lnTo>
                  <a:lnTo>
                    <a:pt x="440961" y="15602"/>
                  </a:lnTo>
                  <a:lnTo>
                    <a:pt x="489489" y="34575"/>
                  </a:lnTo>
                  <a:lnTo>
                    <a:pt x="534425" y="60523"/>
                  </a:lnTo>
                  <a:lnTo>
                    <a:pt x="574866" y="93094"/>
                  </a:lnTo>
                  <a:lnTo>
                    <a:pt x="609374" y="131266"/>
                  </a:lnTo>
                  <a:lnTo>
                    <a:pt x="636866" y="173681"/>
                  </a:lnTo>
                  <a:lnTo>
                    <a:pt x="656967" y="219485"/>
                  </a:lnTo>
                  <a:lnTo>
                    <a:pt x="669303" y="267826"/>
                  </a:lnTo>
                  <a:lnTo>
                    <a:pt x="673498" y="317849"/>
                  </a:lnTo>
                  <a:lnTo>
                    <a:pt x="669847" y="364818"/>
                  </a:lnTo>
                  <a:lnTo>
                    <a:pt x="659241" y="409648"/>
                  </a:lnTo>
                  <a:lnTo>
                    <a:pt x="642200" y="451846"/>
                  </a:lnTo>
                  <a:lnTo>
                    <a:pt x="619246" y="490921"/>
                  </a:lnTo>
                  <a:lnTo>
                    <a:pt x="590899" y="526381"/>
                  </a:lnTo>
                  <a:lnTo>
                    <a:pt x="557681" y="557735"/>
                  </a:lnTo>
                  <a:lnTo>
                    <a:pt x="520113" y="584490"/>
                  </a:lnTo>
                  <a:lnTo>
                    <a:pt x="478714" y="606156"/>
                  </a:lnTo>
                  <a:lnTo>
                    <a:pt x="434007" y="622241"/>
                  </a:lnTo>
                  <a:lnTo>
                    <a:pt x="386511" y="632252"/>
                  </a:lnTo>
                  <a:lnTo>
                    <a:pt x="336749" y="635698"/>
                  </a:lnTo>
                  <a:close/>
                </a:path>
              </a:pathLst>
            </a:custGeom>
            <a:solidFill>
              <a:srgbClr val="FFCA3A"/>
            </a:solidFill>
          </p:spPr>
          <p:txBody>
            <a:bodyPr wrap="square" lIns="0" tIns="0" rIns="0" bIns="0" rtlCol="0"/>
            <a:lstStyle/>
            <a:p>
              <a:endParaRPr/>
            </a:p>
          </p:txBody>
        </p:sp>
        <p:sp>
          <p:nvSpPr>
            <p:cNvPr id="19" name="object 19"/>
            <p:cNvSpPr/>
            <p:nvPr/>
          </p:nvSpPr>
          <p:spPr>
            <a:xfrm>
              <a:off x="493074" y="1071047"/>
              <a:ext cx="673735" cy="636270"/>
            </a:xfrm>
            <a:custGeom>
              <a:avLst/>
              <a:gdLst/>
              <a:ahLst/>
              <a:cxnLst/>
              <a:rect l="l" t="t" r="r" b="b"/>
              <a:pathLst>
                <a:path w="673735" h="636269">
                  <a:moveTo>
                    <a:pt x="0" y="317849"/>
                  </a:moveTo>
                  <a:lnTo>
                    <a:pt x="3651" y="270879"/>
                  </a:lnTo>
                  <a:lnTo>
                    <a:pt x="14257" y="226049"/>
                  </a:lnTo>
                  <a:lnTo>
                    <a:pt x="31298" y="183851"/>
                  </a:lnTo>
                  <a:lnTo>
                    <a:pt x="54252" y="144776"/>
                  </a:lnTo>
                  <a:lnTo>
                    <a:pt x="82598" y="109316"/>
                  </a:lnTo>
                  <a:lnTo>
                    <a:pt x="115816" y="77962"/>
                  </a:lnTo>
                  <a:lnTo>
                    <a:pt x="153385" y="51207"/>
                  </a:lnTo>
                  <a:lnTo>
                    <a:pt x="194784" y="29541"/>
                  </a:lnTo>
                  <a:lnTo>
                    <a:pt x="239491" y="13457"/>
                  </a:lnTo>
                  <a:lnTo>
                    <a:pt x="286986" y="3446"/>
                  </a:lnTo>
                  <a:lnTo>
                    <a:pt x="336749" y="0"/>
                  </a:lnTo>
                  <a:lnTo>
                    <a:pt x="389746" y="3959"/>
                  </a:lnTo>
                  <a:lnTo>
                    <a:pt x="440961" y="15602"/>
                  </a:lnTo>
                  <a:lnTo>
                    <a:pt x="489489" y="34575"/>
                  </a:lnTo>
                  <a:lnTo>
                    <a:pt x="534425" y="60523"/>
                  </a:lnTo>
                  <a:lnTo>
                    <a:pt x="574866" y="93094"/>
                  </a:lnTo>
                  <a:lnTo>
                    <a:pt x="609374" y="131266"/>
                  </a:lnTo>
                  <a:lnTo>
                    <a:pt x="636866" y="173681"/>
                  </a:lnTo>
                  <a:lnTo>
                    <a:pt x="656967" y="219485"/>
                  </a:lnTo>
                  <a:lnTo>
                    <a:pt x="669303" y="267826"/>
                  </a:lnTo>
                  <a:lnTo>
                    <a:pt x="673498" y="317849"/>
                  </a:lnTo>
                  <a:lnTo>
                    <a:pt x="669847" y="364818"/>
                  </a:lnTo>
                  <a:lnTo>
                    <a:pt x="659241" y="409648"/>
                  </a:lnTo>
                  <a:lnTo>
                    <a:pt x="642200" y="451846"/>
                  </a:lnTo>
                  <a:lnTo>
                    <a:pt x="619246" y="490921"/>
                  </a:lnTo>
                  <a:lnTo>
                    <a:pt x="590899" y="526381"/>
                  </a:lnTo>
                  <a:lnTo>
                    <a:pt x="557681" y="557735"/>
                  </a:lnTo>
                  <a:lnTo>
                    <a:pt x="520113" y="584490"/>
                  </a:lnTo>
                  <a:lnTo>
                    <a:pt x="478714" y="606156"/>
                  </a:lnTo>
                  <a:lnTo>
                    <a:pt x="434007" y="622241"/>
                  </a:lnTo>
                  <a:lnTo>
                    <a:pt x="386511" y="632252"/>
                  </a:lnTo>
                  <a:lnTo>
                    <a:pt x="336749" y="635698"/>
                  </a:lnTo>
                  <a:lnTo>
                    <a:pt x="286986" y="632252"/>
                  </a:lnTo>
                  <a:lnTo>
                    <a:pt x="239491" y="622241"/>
                  </a:lnTo>
                  <a:lnTo>
                    <a:pt x="194784" y="606156"/>
                  </a:lnTo>
                  <a:lnTo>
                    <a:pt x="153385" y="584490"/>
                  </a:lnTo>
                  <a:lnTo>
                    <a:pt x="115816" y="557735"/>
                  </a:lnTo>
                  <a:lnTo>
                    <a:pt x="82598" y="526381"/>
                  </a:lnTo>
                  <a:lnTo>
                    <a:pt x="54252" y="490921"/>
                  </a:lnTo>
                  <a:lnTo>
                    <a:pt x="31298" y="451846"/>
                  </a:lnTo>
                  <a:lnTo>
                    <a:pt x="14257" y="409648"/>
                  </a:lnTo>
                  <a:lnTo>
                    <a:pt x="3651" y="364818"/>
                  </a:lnTo>
                  <a:lnTo>
                    <a:pt x="0" y="317849"/>
                  </a:lnTo>
                  <a:close/>
                </a:path>
              </a:pathLst>
            </a:custGeom>
            <a:ln w="19049">
              <a:solidFill>
                <a:srgbClr val="FFFFFF"/>
              </a:solidFill>
            </a:ln>
          </p:spPr>
          <p:txBody>
            <a:bodyPr wrap="square" lIns="0" tIns="0" rIns="0" bIns="0" rtlCol="0"/>
            <a:lstStyle/>
            <a:p>
              <a:endParaRPr/>
            </a:p>
          </p:txBody>
        </p:sp>
        <p:sp>
          <p:nvSpPr>
            <p:cNvPr id="20" name="object 20"/>
            <p:cNvSpPr/>
            <p:nvPr/>
          </p:nvSpPr>
          <p:spPr>
            <a:xfrm>
              <a:off x="1166572" y="1014797"/>
              <a:ext cx="1864995" cy="374650"/>
            </a:xfrm>
            <a:custGeom>
              <a:avLst/>
              <a:gdLst/>
              <a:ahLst/>
              <a:cxnLst/>
              <a:rect l="l" t="t" r="r" b="b"/>
              <a:pathLst>
                <a:path w="1864995" h="374650">
                  <a:moveTo>
                    <a:pt x="0" y="374099"/>
                  </a:moveTo>
                  <a:lnTo>
                    <a:pt x="71707" y="373335"/>
                  </a:lnTo>
                  <a:lnTo>
                    <a:pt x="139744" y="371099"/>
                  </a:lnTo>
                  <a:lnTo>
                    <a:pt x="204314" y="367472"/>
                  </a:lnTo>
                  <a:lnTo>
                    <a:pt x="265622" y="362536"/>
                  </a:lnTo>
                  <a:lnTo>
                    <a:pt x="323872" y="356373"/>
                  </a:lnTo>
                  <a:lnTo>
                    <a:pt x="379266" y="349064"/>
                  </a:lnTo>
                  <a:lnTo>
                    <a:pt x="432010" y="340692"/>
                  </a:lnTo>
                  <a:lnTo>
                    <a:pt x="482307" y="331338"/>
                  </a:lnTo>
                  <a:lnTo>
                    <a:pt x="530361" y="321085"/>
                  </a:lnTo>
                  <a:lnTo>
                    <a:pt x="576376" y="310013"/>
                  </a:lnTo>
                  <a:lnTo>
                    <a:pt x="620556" y="298204"/>
                  </a:lnTo>
                  <a:lnTo>
                    <a:pt x="663105" y="285742"/>
                  </a:lnTo>
                  <a:lnTo>
                    <a:pt x="704226" y="272706"/>
                  </a:lnTo>
                  <a:lnTo>
                    <a:pt x="744124" y="259180"/>
                  </a:lnTo>
                  <a:lnTo>
                    <a:pt x="783002" y="245245"/>
                  </a:lnTo>
                  <a:lnTo>
                    <a:pt x="821064" y="230982"/>
                  </a:lnTo>
                  <a:lnTo>
                    <a:pt x="858515" y="216474"/>
                  </a:lnTo>
                  <a:lnTo>
                    <a:pt x="895558" y="201803"/>
                  </a:lnTo>
                  <a:lnTo>
                    <a:pt x="932398" y="187049"/>
                  </a:lnTo>
                  <a:lnTo>
                    <a:pt x="969237" y="172296"/>
                  </a:lnTo>
                  <a:lnTo>
                    <a:pt x="1006280" y="157624"/>
                  </a:lnTo>
                  <a:lnTo>
                    <a:pt x="1043731" y="143116"/>
                  </a:lnTo>
                  <a:lnTo>
                    <a:pt x="1081793" y="128853"/>
                  </a:lnTo>
                  <a:lnTo>
                    <a:pt x="1120672" y="114918"/>
                  </a:lnTo>
                  <a:lnTo>
                    <a:pt x="1160569" y="101392"/>
                  </a:lnTo>
                  <a:lnTo>
                    <a:pt x="1201691" y="88357"/>
                  </a:lnTo>
                  <a:lnTo>
                    <a:pt x="1244239" y="75894"/>
                  </a:lnTo>
                  <a:lnTo>
                    <a:pt x="1288419" y="64086"/>
                  </a:lnTo>
                  <a:lnTo>
                    <a:pt x="1334434" y="53014"/>
                  </a:lnTo>
                  <a:lnTo>
                    <a:pt x="1382488" y="42760"/>
                  </a:lnTo>
                  <a:lnTo>
                    <a:pt x="1432785" y="33406"/>
                  </a:lnTo>
                  <a:lnTo>
                    <a:pt x="1485529" y="25034"/>
                  </a:lnTo>
                  <a:lnTo>
                    <a:pt x="1540924" y="17725"/>
                  </a:lnTo>
                  <a:lnTo>
                    <a:pt x="1599173" y="11562"/>
                  </a:lnTo>
                  <a:lnTo>
                    <a:pt x="1660481" y="6626"/>
                  </a:lnTo>
                  <a:lnTo>
                    <a:pt x="1725052" y="2999"/>
                  </a:lnTo>
                  <a:lnTo>
                    <a:pt x="1793088" y="763"/>
                  </a:lnTo>
                  <a:lnTo>
                    <a:pt x="1864796" y="0"/>
                  </a:lnTo>
                </a:path>
              </a:pathLst>
            </a:custGeom>
            <a:ln w="38099">
              <a:solidFill>
                <a:srgbClr val="FFFFFF"/>
              </a:solidFill>
            </a:ln>
          </p:spPr>
          <p:txBody>
            <a:bodyPr wrap="square" lIns="0" tIns="0" rIns="0" bIns="0" rtlCol="0"/>
            <a:lstStyle/>
            <a:p>
              <a:endParaRPr/>
            </a:p>
          </p:txBody>
        </p:sp>
        <p:sp>
          <p:nvSpPr>
            <p:cNvPr id="21" name="object 21"/>
            <p:cNvSpPr/>
            <p:nvPr/>
          </p:nvSpPr>
          <p:spPr>
            <a:xfrm>
              <a:off x="8142059" y="439699"/>
              <a:ext cx="673735" cy="636270"/>
            </a:xfrm>
            <a:custGeom>
              <a:avLst/>
              <a:gdLst/>
              <a:ahLst/>
              <a:cxnLst/>
              <a:rect l="l" t="t" r="r" b="b"/>
              <a:pathLst>
                <a:path w="673734" h="636269">
                  <a:moveTo>
                    <a:pt x="336749" y="635698"/>
                  </a:moveTo>
                  <a:lnTo>
                    <a:pt x="286988" y="632252"/>
                  </a:lnTo>
                  <a:lnTo>
                    <a:pt x="239494" y="622241"/>
                  </a:lnTo>
                  <a:lnTo>
                    <a:pt x="194787" y="606157"/>
                  </a:lnTo>
                  <a:lnTo>
                    <a:pt x="153388" y="584491"/>
                  </a:lnTo>
                  <a:lnTo>
                    <a:pt x="115819" y="557736"/>
                  </a:lnTo>
                  <a:lnTo>
                    <a:pt x="82601" y="526382"/>
                  </a:lnTo>
                  <a:lnTo>
                    <a:pt x="54254" y="490922"/>
                  </a:lnTo>
                  <a:lnTo>
                    <a:pt x="31299" y="451847"/>
                  </a:lnTo>
                  <a:lnTo>
                    <a:pt x="14258" y="409648"/>
                  </a:lnTo>
                  <a:lnTo>
                    <a:pt x="3651" y="364819"/>
                  </a:lnTo>
                  <a:lnTo>
                    <a:pt x="0" y="317849"/>
                  </a:lnTo>
                  <a:lnTo>
                    <a:pt x="3651" y="270880"/>
                  </a:lnTo>
                  <a:lnTo>
                    <a:pt x="14258" y="226050"/>
                  </a:lnTo>
                  <a:lnTo>
                    <a:pt x="31299" y="183852"/>
                  </a:lnTo>
                  <a:lnTo>
                    <a:pt x="54254" y="144777"/>
                  </a:lnTo>
                  <a:lnTo>
                    <a:pt x="82601" y="109317"/>
                  </a:lnTo>
                  <a:lnTo>
                    <a:pt x="115819" y="77963"/>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9"/>
                  </a:lnTo>
                  <a:lnTo>
                    <a:pt x="659240" y="409648"/>
                  </a:lnTo>
                  <a:lnTo>
                    <a:pt x="642199" y="451847"/>
                  </a:lnTo>
                  <a:lnTo>
                    <a:pt x="619244" y="490922"/>
                  </a:lnTo>
                  <a:lnTo>
                    <a:pt x="590897" y="526382"/>
                  </a:lnTo>
                  <a:lnTo>
                    <a:pt x="557678" y="557736"/>
                  </a:lnTo>
                  <a:lnTo>
                    <a:pt x="520109" y="584491"/>
                  </a:lnTo>
                  <a:lnTo>
                    <a:pt x="478711" y="606157"/>
                  </a:lnTo>
                  <a:lnTo>
                    <a:pt x="434004" y="622241"/>
                  </a:lnTo>
                  <a:lnTo>
                    <a:pt x="386510" y="632252"/>
                  </a:lnTo>
                  <a:lnTo>
                    <a:pt x="336749" y="635698"/>
                  </a:lnTo>
                  <a:close/>
                </a:path>
              </a:pathLst>
            </a:custGeom>
            <a:solidFill>
              <a:srgbClr val="FFCA3A"/>
            </a:solidFill>
          </p:spPr>
          <p:txBody>
            <a:bodyPr wrap="square" lIns="0" tIns="0" rIns="0" bIns="0" rtlCol="0"/>
            <a:lstStyle/>
            <a:p>
              <a:endParaRPr/>
            </a:p>
          </p:txBody>
        </p:sp>
        <p:sp>
          <p:nvSpPr>
            <p:cNvPr id="22" name="object 22"/>
            <p:cNvSpPr/>
            <p:nvPr/>
          </p:nvSpPr>
          <p:spPr>
            <a:xfrm>
              <a:off x="8142058" y="439699"/>
              <a:ext cx="673735" cy="636270"/>
            </a:xfrm>
            <a:custGeom>
              <a:avLst/>
              <a:gdLst/>
              <a:ahLst/>
              <a:cxnLst/>
              <a:rect l="l" t="t" r="r" b="b"/>
              <a:pathLst>
                <a:path w="673734" h="636269">
                  <a:moveTo>
                    <a:pt x="0" y="317849"/>
                  </a:moveTo>
                  <a:lnTo>
                    <a:pt x="3651" y="270880"/>
                  </a:lnTo>
                  <a:lnTo>
                    <a:pt x="14258" y="226050"/>
                  </a:lnTo>
                  <a:lnTo>
                    <a:pt x="31299" y="183852"/>
                  </a:lnTo>
                  <a:lnTo>
                    <a:pt x="54254" y="144777"/>
                  </a:lnTo>
                  <a:lnTo>
                    <a:pt x="82601" y="109317"/>
                  </a:lnTo>
                  <a:lnTo>
                    <a:pt x="115819" y="77963"/>
                  </a:lnTo>
                  <a:lnTo>
                    <a:pt x="153388" y="51207"/>
                  </a:lnTo>
                  <a:lnTo>
                    <a:pt x="194787" y="29541"/>
                  </a:lnTo>
                  <a:lnTo>
                    <a:pt x="239494" y="13457"/>
                  </a:lnTo>
                  <a:lnTo>
                    <a:pt x="286988" y="3446"/>
                  </a:lnTo>
                  <a:lnTo>
                    <a:pt x="336749" y="0"/>
                  </a:lnTo>
                  <a:lnTo>
                    <a:pt x="389743" y="3959"/>
                  </a:lnTo>
                  <a:lnTo>
                    <a:pt x="440959" y="15602"/>
                  </a:lnTo>
                  <a:lnTo>
                    <a:pt x="489491" y="34575"/>
                  </a:lnTo>
                  <a:lnTo>
                    <a:pt x="534432" y="60523"/>
                  </a:lnTo>
                  <a:lnTo>
                    <a:pt x="574873" y="93094"/>
                  </a:lnTo>
                  <a:lnTo>
                    <a:pt x="609380" y="131266"/>
                  </a:lnTo>
                  <a:lnTo>
                    <a:pt x="636870" y="173681"/>
                  </a:lnTo>
                  <a:lnTo>
                    <a:pt x="656969" y="219485"/>
                  </a:lnTo>
                  <a:lnTo>
                    <a:pt x="669304" y="267826"/>
                  </a:lnTo>
                  <a:lnTo>
                    <a:pt x="673498" y="317849"/>
                  </a:lnTo>
                  <a:lnTo>
                    <a:pt x="669847" y="364819"/>
                  </a:lnTo>
                  <a:lnTo>
                    <a:pt x="659240" y="409648"/>
                  </a:lnTo>
                  <a:lnTo>
                    <a:pt x="642199" y="451847"/>
                  </a:lnTo>
                  <a:lnTo>
                    <a:pt x="619244" y="490922"/>
                  </a:lnTo>
                  <a:lnTo>
                    <a:pt x="590897" y="526382"/>
                  </a:lnTo>
                  <a:lnTo>
                    <a:pt x="557678" y="557736"/>
                  </a:lnTo>
                  <a:lnTo>
                    <a:pt x="520109" y="584491"/>
                  </a:lnTo>
                  <a:lnTo>
                    <a:pt x="478711" y="606157"/>
                  </a:lnTo>
                  <a:lnTo>
                    <a:pt x="434004" y="622241"/>
                  </a:lnTo>
                  <a:lnTo>
                    <a:pt x="386510" y="632252"/>
                  </a:lnTo>
                  <a:lnTo>
                    <a:pt x="336749" y="635698"/>
                  </a:lnTo>
                  <a:lnTo>
                    <a:pt x="286988" y="632252"/>
                  </a:lnTo>
                  <a:lnTo>
                    <a:pt x="239494" y="622241"/>
                  </a:lnTo>
                  <a:lnTo>
                    <a:pt x="194787" y="606157"/>
                  </a:lnTo>
                  <a:lnTo>
                    <a:pt x="153388" y="584491"/>
                  </a:lnTo>
                  <a:lnTo>
                    <a:pt x="115819" y="557736"/>
                  </a:lnTo>
                  <a:lnTo>
                    <a:pt x="82601" y="526382"/>
                  </a:lnTo>
                  <a:lnTo>
                    <a:pt x="54254" y="490922"/>
                  </a:lnTo>
                  <a:lnTo>
                    <a:pt x="31299" y="451847"/>
                  </a:lnTo>
                  <a:lnTo>
                    <a:pt x="14258" y="409648"/>
                  </a:lnTo>
                  <a:lnTo>
                    <a:pt x="3651" y="364819"/>
                  </a:lnTo>
                  <a:lnTo>
                    <a:pt x="0" y="317849"/>
                  </a:lnTo>
                  <a:close/>
                </a:path>
              </a:pathLst>
            </a:custGeom>
            <a:ln w="19049">
              <a:solidFill>
                <a:srgbClr val="FFFFFF"/>
              </a:solidFill>
            </a:ln>
          </p:spPr>
          <p:txBody>
            <a:bodyPr wrap="square" lIns="0" tIns="0" rIns="0" bIns="0" rtlCol="0"/>
            <a:lstStyle/>
            <a:p>
              <a:endParaRPr/>
            </a:p>
          </p:txBody>
        </p:sp>
        <p:sp>
          <p:nvSpPr>
            <p:cNvPr id="23" name="object 23"/>
            <p:cNvSpPr/>
            <p:nvPr/>
          </p:nvSpPr>
          <p:spPr>
            <a:xfrm>
              <a:off x="6302462" y="757698"/>
              <a:ext cx="1839595" cy="631825"/>
            </a:xfrm>
            <a:custGeom>
              <a:avLst/>
              <a:gdLst/>
              <a:ahLst/>
              <a:cxnLst/>
              <a:rect l="l" t="t" r="r" b="b"/>
              <a:pathLst>
                <a:path w="1839595" h="631825">
                  <a:moveTo>
                    <a:pt x="0" y="631198"/>
                  </a:moveTo>
                  <a:lnTo>
                    <a:pt x="67288" y="630034"/>
                  </a:lnTo>
                  <a:lnTo>
                    <a:pt x="131301" y="626622"/>
                  </a:lnTo>
                  <a:lnTo>
                    <a:pt x="192209" y="621079"/>
                  </a:lnTo>
                  <a:lnTo>
                    <a:pt x="250185" y="613525"/>
                  </a:lnTo>
                  <a:lnTo>
                    <a:pt x="305401" y="604076"/>
                  </a:lnTo>
                  <a:lnTo>
                    <a:pt x="358031" y="592853"/>
                  </a:lnTo>
                  <a:lnTo>
                    <a:pt x="408246" y="579973"/>
                  </a:lnTo>
                  <a:lnTo>
                    <a:pt x="456219" y="565554"/>
                  </a:lnTo>
                  <a:lnTo>
                    <a:pt x="502123" y="549714"/>
                  </a:lnTo>
                  <a:lnTo>
                    <a:pt x="546130" y="532573"/>
                  </a:lnTo>
                  <a:lnTo>
                    <a:pt x="588412" y="514249"/>
                  </a:lnTo>
                  <a:lnTo>
                    <a:pt x="629141" y="494859"/>
                  </a:lnTo>
                  <a:lnTo>
                    <a:pt x="668492" y="474523"/>
                  </a:lnTo>
                  <a:lnTo>
                    <a:pt x="706634" y="453358"/>
                  </a:lnTo>
                  <a:lnTo>
                    <a:pt x="743743" y="431483"/>
                  </a:lnTo>
                  <a:lnTo>
                    <a:pt x="779988" y="409016"/>
                  </a:lnTo>
                  <a:lnTo>
                    <a:pt x="815544" y="386076"/>
                  </a:lnTo>
                  <a:lnTo>
                    <a:pt x="850583" y="362781"/>
                  </a:lnTo>
                  <a:lnTo>
                    <a:pt x="885276" y="339249"/>
                  </a:lnTo>
                  <a:lnTo>
                    <a:pt x="919798" y="315599"/>
                  </a:lnTo>
                  <a:lnTo>
                    <a:pt x="954319" y="291949"/>
                  </a:lnTo>
                  <a:lnTo>
                    <a:pt x="989012" y="268417"/>
                  </a:lnTo>
                  <a:lnTo>
                    <a:pt x="1024051" y="245122"/>
                  </a:lnTo>
                  <a:lnTo>
                    <a:pt x="1059607" y="222181"/>
                  </a:lnTo>
                  <a:lnTo>
                    <a:pt x="1095853" y="199715"/>
                  </a:lnTo>
                  <a:lnTo>
                    <a:pt x="1132961" y="177840"/>
                  </a:lnTo>
                  <a:lnTo>
                    <a:pt x="1171104" y="156675"/>
                  </a:lnTo>
                  <a:lnTo>
                    <a:pt x="1210454" y="136338"/>
                  </a:lnTo>
                  <a:lnTo>
                    <a:pt x="1251184" y="116949"/>
                  </a:lnTo>
                  <a:lnTo>
                    <a:pt x="1293466" y="98624"/>
                  </a:lnTo>
                  <a:lnTo>
                    <a:pt x="1337472" y="81483"/>
                  </a:lnTo>
                  <a:lnTo>
                    <a:pt x="1383376" y="65644"/>
                  </a:lnTo>
                  <a:lnTo>
                    <a:pt x="1431349" y="51225"/>
                  </a:lnTo>
                  <a:lnTo>
                    <a:pt x="1481564" y="38345"/>
                  </a:lnTo>
                  <a:lnTo>
                    <a:pt x="1534194" y="27121"/>
                  </a:lnTo>
                  <a:lnTo>
                    <a:pt x="1589411" y="17673"/>
                  </a:lnTo>
                  <a:lnTo>
                    <a:pt x="1647387" y="10118"/>
                  </a:lnTo>
                  <a:lnTo>
                    <a:pt x="1708295" y="4576"/>
                  </a:lnTo>
                  <a:lnTo>
                    <a:pt x="1772307" y="1163"/>
                  </a:lnTo>
                  <a:lnTo>
                    <a:pt x="1839596" y="0"/>
                  </a:lnTo>
                </a:path>
              </a:pathLst>
            </a:custGeom>
            <a:ln w="38099">
              <a:solidFill>
                <a:srgbClr val="FFFFFF"/>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3352800" y="1457342"/>
            <a:ext cx="4510282" cy="2228815"/>
          </a:xfrm>
          <a:prstGeom prst="rect">
            <a:avLst/>
          </a:prstGeom>
        </p:spPr>
        <p:txBody>
          <a:bodyPr vert="horz" wrap="square" lIns="0" tIns="12700" rIns="0" bIns="0" rtlCol="0">
            <a:spAutoFit/>
          </a:bodyPr>
          <a:lstStyle/>
          <a:p>
            <a:pPr marL="12700" marR="5080">
              <a:lnSpc>
                <a:spcPct val="100000"/>
              </a:lnSpc>
              <a:spcBef>
                <a:spcPts val="100"/>
              </a:spcBef>
            </a:pPr>
            <a:r>
              <a:rPr lang="vi-VN" sz="7200" spc="-300" dirty="0"/>
              <a:t>MẠNG LƯỚI</a:t>
            </a:r>
            <a:r>
              <a:rPr sz="7200" spc="-300" dirty="0"/>
              <a:t> </a:t>
            </a:r>
            <a:r>
              <a:rPr lang="vi-VN" sz="7200" spc="-300" dirty="0"/>
              <a:t>THÔNG TIN</a:t>
            </a:r>
            <a:endParaRPr sz="7200" spc="-300" dirty="0"/>
          </a:p>
        </p:txBody>
      </p:sp>
      <p:pic>
        <p:nvPicPr>
          <p:cNvPr id="4" name="object 4"/>
          <p:cNvPicPr/>
          <p:nvPr/>
        </p:nvPicPr>
        <p:blipFill>
          <a:blip r:embed="rId2" cstate="print"/>
          <a:stretch>
            <a:fillRect/>
          </a:stretch>
        </p:blipFill>
        <p:spPr>
          <a:xfrm>
            <a:off x="887423" y="1409297"/>
            <a:ext cx="2210670" cy="2210670"/>
          </a:xfrm>
          <a:prstGeom prst="rect">
            <a:avLst/>
          </a:prstGeom>
        </p:spPr>
      </p:pic>
      <p:pic>
        <p:nvPicPr>
          <p:cNvPr id="5" name="object 5"/>
          <p:cNvPicPr/>
          <p:nvPr/>
        </p:nvPicPr>
        <p:blipFill>
          <a:blip r:embed="rId3" cstate="print"/>
          <a:stretch>
            <a:fillRect/>
          </a:stretch>
        </p:blipFill>
        <p:spPr>
          <a:xfrm>
            <a:off x="7421635" y="3420618"/>
            <a:ext cx="1722346" cy="1722871"/>
          </a:xfrm>
          <a:prstGeom prst="rect">
            <a:avLst/>
          </a:prstGeom>
        </p:spPr>
      </p:pic>
      <p:sp>
        <p:nvSpPr>
          <p:cNvPr id="6" name="object 6"/>
          <p:cNvSpPr txBox="1"/>
          <p:nvPr/>
        </p:nvSpPr>
        <p:spPr>
          <a:xfrm>
            <a:off x="8769027" y="2160771"/>
            <a:ext cx="269304" cy="982344"/>
          </a:xfrm>
          <a:prstGeom prst="rect">
            <a:avLst/>
          </a:prstGeom>
        </p:spPr>
        <p:txBody>
          <a:bodyPr vert="vert270" wrap="square" lIns="0" tIns="0" rIns="0" bIns="0" rtlCol="0">
            <a:spAutoFit/>
          </a:bodyPr>
          <a:lstStyle/>
          <a:p>
            <a:pPr marL="12700">
              <a:lnSpc>
                <a:spcPts val="2080"/>
              </a:lnSpc>
            </a:pPr>
            <a:r>
              <a:rPr sz="1800" spc="-480" dirty="0">
                <a:solidFill>
                  <a:srgbClr val="FFFFFF"/>
                </a:solidFill>
                <a:latin typeface="FreeSans"/>
                <a:cs typeface="FreeSans"/>
              </a:rPr>
              <a:t>@</a:t>
            </a:r>
            <a:r>
              <a:rPr sz="1800" spc="-300" dirty="0">
                <a:solidFill>
                  <a:srgbClr val="FFFFFF"/>
                </a:solidFill>
                <a:latin typeface="FreeSans"/>
                <a:cs typeface="FreeSans"/>
              </a:rPr>
              <a:t>ANILSAIDSO</a:t>
            </a:r>
            <a:endParaRPr sz="1800" spc="-300" dirty="0">
              <a:latin typeface="FreeSans"/>
              <a:cs typeface="Free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4" y="292480"/>
            <a:ext cx="4003040" cy="843821"/>
          </a:xfrm>
          <a:prstGeom prst="rect">
            <a:avLst/>
          </a:prstGeom>
        </p:spPr>
        <p:txBody>
          <a:bodyPr vert="horz" wrap="square" lIns="0" tIns="12700" rIns="0" bIns="0" rtlCol="0">
            <a:spAutoFit/>
          </a:bodyPr>
          <a:lstStyle/>
          <a:p>
            <a:pPr marL="12700" marR="5080">
              <a:lnSpc>
                <a:spcPct val="100000"/>
              </a:lnSpc>
              <a:spcBef>
                <a:spcPts val="100"/>
              </a:spcBef>
            </a:pPr>
            <a:r>
              <a:rPr lang="vi-VN" sz="1800" spc="-160" dirty="0">
                <a:solidFill>
                  <a:srgbClr val="E6E8E9"/>
                </a:solidFill>
                <a:latin typeface="Verdana"/>
                <a:cs typeface="Verdana"/>
              </a:rPr>
              <a:t>Tất cả các mạng lưới đều có sự đánh đổi giữa các thuộc tính khác nhau (ví dụ: tốc độ, độ tin cậy, chi phí, v.v.)</a:t>
            </a:r>
            <a:endParaRPr sz="1800" dirty="0">
              <a:latin typeface="Verdana"/>
              <a:cs typeface="Verdana"/>
            </a:endParaRPr>
          </a:p>
        </p:txBody>
      </p:sp>
      <p:sp>
        <p:nvSpPr>
          <p:cNvPr id="3" name="object 3"/>
          <p:cNvSpPr/>
          <p:nvPr/>
        </p:nvSpPr>
        <p:spPr>
          <a:xfrm>
            <a:off x="3867292" y="938073"/>
            <a:ext cx="4003040" cy="3634740"/>
          </a:xfrm>
          <a:custGeom>
            <a:avLst/>
            <a:gdLst/>
            <a:ahLst/>
            <a:cxnLst/>
            <a:rect l="l" t="t" r="r" b="b"/>
            <a:pathLst>
              <a:path w="4003040" h="3634740">
                <a:moveTo>
                  <a:pt x="3238393" y="3634192"/>
                </a:moveTo>
                <a:lnTo>
                  <a:pt x="764498" y="3634192"/>
                </a:lnTo>
                <a:lnTo>
                  <a:pt x="0" y="1388134"/>
                </a:lnTo>
                <a:lnTo>
                  <a:pt x="2001445" y="0"/>
                </a:lnTo>
                <a:lnTo>
                  <a:pt x="4002891" y="1388134"/>
                </a:lnTo>
                <a:lnTo>
                  <a:pt x="3238393" y="3634192"/>
                </a:lnTo>
                <a:close/>
              </a:path>
            </a:pathLst>
          </a:custGeom>
          <a:solidFill>
            <a:srgbClr val="424242"/>
          </a:solidFill>
        </p:spPr>
        <p:txBody>
          <a:bodyPr wrap="square" lIns="0" tIns="0" rIns="0" bIns="0" rtlCol="0"/>
          <a:lstStyle/>
          <a:p>
            <a:endParaRPr/>
          </a:p>
        </p:txBody>
      </p:sp>
      <p:sp>
        <p:nvSpPr>
          <p:cNvPr id="4" name="object 4"/>
          <p:cNvSpPr txBox="1"/>
          <p:nvPr/>
        </p:nvSpPr>
        <p:spPr>
          <a:xfrm>
            <a:off x="7989981" y="2002281"/>
            <a:ext cx="107799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TỐC ĐỘ</a:t>
            </a:r>
            <a:endParaRPr sz="3000" spc="-300" dirty="0">
              <a:latin typeface="FreeSans"/>
              <a:cs typeface="FreeSans"/>
            </a:endParaRPr>
          </a:p>
        </p:txBody>
      </p:sp>
      <p:sp>
        <p:nvSpPr>
          <p:cNvPr id="5" name="object 5"/>
          <p:cNvSpPr txBox="1"/>
          <p:nvPr/>
        </p:nvSpPr>
        <p:spPr>
          <a:xfrm>
            <a:off x="7315200" y="4335568"/>
            <a:ext cx="151410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CHÍNH XÁC</a:t>
            </a:r>
            <a:endParaRPr sz="3000" spc="-300" dirty="0">
              <a:latin typeface="FreeSans"/>
              <a:cs typeface="FreeSans"/>
            </a:endParaRPr>
          </a:p>
        </p:txBody>
      </p:sp>
      <p:sp>
        <p:nvSpPr>
          <p:cNvPr id="6" name="object 6"/>
          <p:cNvSpPr txBox="1"/>
          <p:nvPr/>
        </p:nvSpPr>
        <p:spPr>
          <a:xfrm>
            <a:off x="5566280" y="368606"/>
            <a:ext cx="1215520" cy="482600"/>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CHI PHÍ</a:t>
            </a:r>
            <a:endParaRPr sz="3000" spc="-300" dirty="0">
              <a:latin typeface="FreeSans"/>
              <a:cs typeface="FreeSans"/>
            </a:endParaRPr>
          </a:p>
        </p:txBody>
      </p:sp>
      <p:sp>
        <p:nvSpPr>
          <p:cNvPr id="7" name="object 7"/>
          <p:cNvSpPr txBox="1"/>
          <p:nvPr/>
        </p:nvSpPr>
        <p:spPr>
          <a:xfrm>
            <a:off x="2351913" y="2078481"/>
            <a:ext cx="1395730" cy="482600"/>
          </a:xfrm>
          <a:prstGeom prst="rect">
            <a:avLst/>
          </a:prstGeom>
        </p:spPr>
        <p:txBody>
          <a:bodyPr vert="horz" wrap="square" lIns="0" tIns="12700" rIns="0" bIns="0" rtlCol="0">
            <a:spAutoFit/>
          </a:bodyPr>
          <a:lstStyle/>
          <a:p>
            <a:pPr marL="12700" algn="r">
              <a:lnSpc>
                <a:spcPct val="100000"/>
              </a:lnSpc>
              <a:spcBef>
                <a:spcPts val="100"/>
              </a:spcBef>
            </a:pPr>
            <a:r>
              <a:rPr lang="vi-VN" sz="3000" spc="-300" dirty="0">
                <a:solidFill>
                  <a:srgbClr val="FFCA3A"/>
                </a:solidFill>
                <a:latin typeface="FreeSans"/>
                <a:cs typeface="FreeSans"/>
              </a:rPr>
              <a:t>UY TÍN</a:t>
            </a:r>
            <a:endParaRPr sz="3000" spc="-300" dirty="0">
              <a:latin typeface="FreeSans"/>
              <a:cs typeface="FreeSans"/>
            </a:endParaRPr>
          </a:p>
        </p:txBody>
      </p:sp>
      <p:sp>
        <p:nvSpPr>
          <p:cNvPr id="8" name="object 8"/>
          <p:cNvSpPr txBox="1"/>
          <p:nvPr/>
        </p:nvSpPr>
        <p:spPr>
          <a:xfrm>
            <a:off x="2908320" y="4348932"/>
            <a:ext cx="1844712"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TƯƠNG TÁC</a:t>
            </a:r>
            <a:endParaRPr sz="3000" spc="-300" dirty="0">
              <a:latin typeface="FreeSans"/>
              <a:cs typeface="FreeSans"/>
            </a:endParaRPr>
          </a:p>
        </p:txBody>
      </p:sp>
      <p:sp>
        <p:nvSpPr>
          <p:cNvPr id="9" name="object 9"/>
          <p:cNvSpPr/>
          <p:nvPr/>
        </p:nvSpPr>
        <p:spPr>
          <a:xfrm>
            <a:off x="4174641" y="1271747"/>
            <a:ext cx="3388360" cy="3096260"/>
          </a:xfrm>
          <a:custGeom>
            <a:avLst/>
            <a:gdLst/>
            <a:ahLst/>
            <a:cxnLst/>
            <a:rect l="l" t="t" r="r" b="b"/>
            <a:pathLst>
              <a:path w="3388359" h="3096260">
                <a:moveTo>
                  <a:pt x="0" y="1182562"/>
                </a:moveTo>
                <a:lnTo>
                  <a:pt x="1694096" y="0"/>
                </a:lnTo>
                <a:lnTo>
                  <a:pt x="3388193" y="1182562"/>
                </a:lnTo>
                <a:lnTo>
                  <a:pt x="2741094" y="3095993"/>
                </a:lnTo>
                <a:lnTo>
                  <a:pt x="647098" y="3095993"/>
                </a:lnTo>
                <a:lnTo>
                  <a:pt x="0" y="1182562"/>
                </a:lnTo>
                <a:close/>
              </a:path>
              <a:path w="3388359" h="3096260">
                <a:moveTo>
                  <a:pt x="266699" y="1283247"/>
                </a:moveTo>
                <a:lnTo>
                  <a:pt x="1694096" y="317824"/>
                </a:lnTo>
                <a:lnTo>
                  <a:pt x="3121493" y="1283247"/>
                </a:lnTo>
                <a:lnTo>
                  <a:pt x="2576269" y="2845319"/>
                </a:lnTo>
                <a:lnTo>
                  <a:pt x="811923" y="2845319"/>
                </a:lnTo>
                <a:lnTo>
                  <a:pt x="266699" y="1283247"/>
                </a:lnTo>
                <a:close/>
              </a:path>
              <a:path w="3388359" h="3096260">
                <a:moveTo>
                  <a:pt x="521698" y="1405547"/>
                </a:moveTo>
                <a:lnTo>
                  <a:pt x="1694096" y="651546"/>
                </a:lnTo>
                <a:lnTo>
                  <a:pt x="2866494" y="1405547"/>
                </a:lnTo>
                <a:lnTo>
                  <a:pt x="2418670" y="2625544"/>
                </a:lnTo>
                <a:lnTo>
                  <a:pt x="969523" y="2625544"/>
                </a:lnTo>
                <a:lnTo>
                  <a:pt x="521698" y="1405547"/>
                </a:lnTo>
                <a:close/>
              </a:path>
              <a:path w="3388359" h="3096260">
                <a:moveTo>
                  <a:pt x="829648" y="1487847"/>
                </a:moveTo>
                <a:lnTo>
                  <a:pt x="1694096" y="914323"/>
                </a:lnTo>
                <a:lnTo>
                  <a:pt x="2558544" y="1487847"/>
                </a:lnTo>
                <a:lnTo>
                  <a:pt x="2228345" y="2415820"/>
                </a:lnTo>
                <a:lnTo>
                  <a:pt x="1159847" y="2415820"/>
                </a:lnTo>
                <a:lnTo>
                  <a:pt x="829648" y="1487847"/>
                </a:lnTo>
                <a:close/>
              </a:path>
              <a:path w="3388359" h="3096260">
                <a:moveTo>
                  <a:pt x="1127547" y="1550196"/>
                </a:moveTo>
                <a:lnTo>
                  <a:pt x="1694096" y="1178472"/>
                </a:lnTo>
                <a:lnTo>
                  <a:pt x="2260645" y="1550196"/>
                </a:lnTo>
                <a:lnTo>
                  <a:pt x="2044245" y="2151670"/>
                </a:lnTo>
                <a:lnTo>
                  <a:pt x="1343947" y="2151670"/>
                </a:lnTo>
                <a:lnTo>
                  <a:pt x="1127547" y="1550196"/>
                </a:lnTo>
                <a:close/>
              </a:path>
              <a:path w="3388359" h="3096260">
                <a:moveTo>
                  <a:pt x="1366797" y="1632871"/>
                </a:moveTo>
                <a:lnTo>
                  <a:pt x="1694096" y="1421222"/>
                </a:lnTo>
                <a:lnTo>
                  <a:pt x="2021395" y="1632871"/>
                </a:lnTo>
                <a:lnTo>
                  <a:pt x="1896371" y="1975321"/>
                </a:lnTo>
                <a:lnTo>
                  <a:pt x="1491821" y="1975321"/>
                </a:lnTo>
                <a:lnTo>
                  <a:pt x="1366797" y="1632871"/>
                </a:lnTo>
                <a:close/>
              </a:path>
            </a:pathLst>
          </a:custGeom>
          <a:ln w="9524">
            <a:solidFill>
              <a:srgbClr val="D8D8D8"/>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224" y="140080"/>
            <a:ext cx="4270376" cy="843821"/>
          </a:xfrm>
          <a:prstGeom prst="rect">
            <a:avLst/>
          </a:prstGeom>
        </p:spPr>
        <p:txBody>
          <a:bodyPr vert="horz" wrap="square" lIns="0" tIns="12700" rIns="0" bIns="0" rtlCol="0">
            <a:spAutoFit/>
          </a:bodyPr>
          <a:lstStyle/>
          <a:p>
            <a:pPr marL="12700" marR="5080">
              <a:lnSpc>
                <a:spcPct val="100000"/>
              </a:lnSpc>
              <a:spcBef>
                <a:spcPts val="100"/>
              </a:spcBef>
            </a:pPr>
            <a:r>
              <a:rPr lang="en-AU" sz="1800" spc="-145" dirty="0" err="1">
                <a:solidFill>
                  <a:srgbClr val="E6E8E9"/>
                </a:solidFill>
                <a:latin typeface="Verdana"/>
                <a:cs typeface="Verdana"/>
              </a:rPr>
              <a:t>Các</a:t>
            </a:r>
            <a:r>
              <a:rPr lang="en-AU" sz="1800" spc="-145" dirty="0">
                <a:solidFill>
                  <a:srgbClr val="E6E8E9"/>
                </a:solidFill>
                <a:latin typeface="Verdana"/>
                <a:cs typeface="Verdana"/>
              </a:rPr>
              <a:t> </a:t>
            </a:r>
            <a:r>
              <a:rPr lang="en-AU" sz="1800" spc="-145" dirty="0" err="1">
                <a:solidFill>
                  <a:srgbClr val="E6E8E9"/>
                </a:solidFill>
                <a:latin typeface="Verdana"/>
                <a:cs typeface="Verdana"/>
              </a:rPr>
              <a:t>đột</a:t>
            </a:r>
            <a:r>
              <a:rPr lang="en-AU" sz="1800" spc="-145" dirty="0">
                <a:solidFill>
                  <a:srgbClr val="E6E8E9"/>
                </a:solidFill>
                <a:latin typeface="Verdana"/>
                <a:cs typeface="Verdana"/>
              </a:rPr>
              <a:t> </a:t>
            </a:r>
            <a:r>
              <a:rPr lang="en-AU" sz="1800" spc="-145" dirty="0" err="1">
                <a:solidFill>
                  <a:srgbClr val="E6E8E9"/>
                </a:solidFill>
                <a:latin typeface="Verdana"/>
                <a:cs typeface="Verdana"/>
              </a:rPr>
              <a:t>phá</a:t>
            </a:r>
            <a:r>
              <a:rPr lang="en-AU" sz="1800" spc="-145" dirty="0">
                <a:solidFill>
                  <a:srgbClr val="E6E8E9"/>
                </a:solidFill>
                <a:latin typeface="Verdana"/>
                <a:cs typeface="Verdana"/>
              </a:rPr>
              <a:t> </a:t>
            </a:r>
            <a:r>
              <a:rPr lang="en-AU" sz="1800" spc="-145" dirty="0" err="1">
                <a:solidFill>
                  <a:srgbClr val="E6E8E9"/>
                </a:solidFill>
                <a:latin typeface="Verdana"/>
                <a:cs typeface="Verdana"/>
              </a:rPr>
              <a:t>công</a:t>
            </a:r>
            <a:r>
              <a:rPr lang="en-AU" sz="1800" spc="-145" dirty="0">
                <a:solidFill>
                  <a:srgbClr val="E6E8E9"/>
                </a:solidFill>
                <a:latin typeface="Verdana"/>
                <a:cs typeface="Verdana"/>
              </a:rPr>
              <a:t> </a:t>
            </a:r>
            <a:r>
              <a:rPr lang="en-AU" sz="1800" spc="-145" dirty="0" err="1">
                <a:solidFill>
                  <a:srgbClr val="E6E8E9"/>
                </a:solidFill>
                <a:latin typeface="Verdana"/>
                <a:cs typeface="Verdana"/>
              </a:rPr>
              <a:t>nghệ</a:t>
            </a:r>
            <a:r>
              <a:rPr lang="en-AU" sz="1800" spc="-145" dirty="0">
                <a:solidFill>
                  <a:srgbClr val="E6E8E9"/>
                </a:solidFill>
                <a:latin typeface="Verdana"/>
                <a:cs typeface="Verdana"/>
              </a:rPr>
              <a:t> </a:t>
            </a:r>
            <a:r>
              <a:rPr lang="en-AU" sz="1800" spc="-145" dirty="0" err="1">
                <a:solidFill>
                  <a:srgbClr val="E6E8E9"/>
                </a:solidFill>
                <a:latin typeface="Verdana"/>
                <a:cs typeface="Verdana"/>
              </a:rPr>
              <a:t>có</a:t>
            </a:r>
            <a:r>
              <a:rPr lang="en-AU" sz="1800" spc="-145" dirty="0">
                <a:solidFill>
                  <a:srgbClr val="E6E8E9"/>
                </a:solidFill>
                <a:latin typeface="Verdana"/>
                <a:cs typeface="Verdana"/>
              </a:rPr>
              <a:t> </a:t>
            </a:r>
            <a:r>
              <a:rPr lang="en-AU" sz="1800" spc="-145" dirty="0" err="1">
                <a:solidFill>
                  <a:srgbClr val="E6E8E9"/>
                </a:solidFill>
                <a:latin typeface="Verdana"/>
                <a:cs typeface="Verdana"/>
              </a:rPr>
              <a:t>thể</a:t>
            </a:r>
            <a:r>
              <a:rPr lang="en-AU" sz="1800" spc="-145" dirty="0">
                <a:solidFill>
                  <a:srgbClr val="E6E8E9"/>
                </a:solidFill>
                <a:latin typeface="Verdana"/>
                <a:cs typeface="Verdana"/>
              </a:rPr>
              <a:t> </a:t>
            </a:r>
            <a:r>
              <a:rPr lang="en-AU" sz="1800" spc="-145" dirty="0" err="1">
                <a:solidFill>
                  <a:srgbClr val="E6E8E9"/>
                </a:solidFill>
                <a:latin typeface="Verdana"/>
                <a:cs typeface="Verdana"/>
              </a:rPr>
              <a:t>cải</a:t>
            </a:r>
            <a:r>
              <a:rPr lang="en-AU" sz="1800" spc="-145" dirty="0">
                <a:solidFill>
                  <a:srgbClr val="E6E8E9"/>
                </a:solidFill>
                <a:latin typeface="Verdana"/>
                <a:cs typeface="Verdana"/>
              </a:rPr>
              <a:t> </a:t>
            </a:r>
            <a:r>
              <a:rPr lang="en-AU" sz="1800" spc="-145" dirty="0" err="1">
                <a:solidFill>
                  <a:srgbClr val="E6E8E9"/>
                </a:solidFill>
                <a:latin typeface="Verdana"/>
                <a:cs typeface="Verdana"/>
              </a:rPr>
              <a:t>thiện</a:t>
            </a:r>
            <a:r>
              <a:rPr lang="en-AU" sz="1800" spc="-145" dirty="0">
                <a:solidFill>
                  <a:srgbClr val="E6E8E9"/>
                </a:solidFill>
                <a:latin typeface="Verdana"/>
                <a:cs typeface="Verdana"/>
              </a:rPr>
              <a:t> </a:t>
            </a:r>
            <a:r>
              <a:rPr lang="en-AU" sz="1800" spc="-145" dirty="0" err="1">
                <a:solidFill>
                  <a:srgbClr val="E6E8E9"/>
                </a:solidFill>
                <a:latin typeface="Verdana"/>
                <a:cs typeface="Verdana"/>
              </a:rPr>
              <a:t>đáng</a:t>
            </a:r>
            <a:r>
              <a:rPr lang="en-AU" sz="1800" spc="-145" dirty="0">
                <a:solidFill>
                  <a:srgbClr val="E6E8E9"/>
                </a:solidFill>
                <a:latin typeface="Verdana"/>
                <a:cs typeface="Verdana"/>
              </a:rPr>
              <a:t> </a:t>
            </a:r>
            <a:r>
              <a:rPr lang="en-AU" sz="1800" spc="-145" dirty="0" err="1">
                <a:solidFill>
                  <a:srgbClr val="E6E8E9"/>
                </a:solidFill>
                <a:latin typeface="Verdana"/>
                <a:cs typeface="Verdana"/>
              </a:rPr>
              <a:t>kể</a:t>
            </a:r>
            <a:r>
              <a:rPr lang="en-AU" sz="1800" spc="-145" dirty="0">
                <a:solidFill>
                  <a:srgbClr val="E6E8E9"/>
                </a:solidFill>
                <a:latin typeface="Verdana"/>
                <a:cs typeface="Verdana"/>
              </a:rPr>
              <a:t> </a:t>
            </a:r>
            <a:r>
              <a:rPr lang="en-AU" sz="1800" spc="-145" dirty="0" err="1">
                <a:solidFill>
                  <a:srgbClr val="E6E8E9"/>
                </a:solidFill>
                <a:latin typeface="Verdana"/>
                <a:cs typeface="Verdana"/>
              </a:rPr>
              <a:t>một</a:t>
            </a:r>
            <a:r>
              <a:rPr lang="en-AU" sz="1800" spc="-145" dirty="0">
                <a:solidFill>
                  <a:srgbClr val="E6E8E9"/>
                </a:solidFill>
                <a:latin typeface="Verdana"/>
                <a:cs typeface="Verdana"/>
              </a:rPr>
              <a:t> </a:t>
            </a:r>
            <a:r>
              <a:rPr lang="en-AU" sz="1800" spc="-145" dirty="0" err="1">
                <a:solidFill>
                  <a:srgbClr val="E6E8E9"/>
                </a:solidFill>
                <a:latin typeface="Verdana"/>
                <a:cs typeface="Verdana"/>
              </a:rPr>
              <a:t>hoặc</a:t>
            </a:r>
            <a:r>
              <a:rPr lang="en-AU" sz="1800" spc="-145" dirty="0">
                <a:solidFill>
                  <a:srgbClr val="E6E8E9"/>
                </a:solidFill>
                <a:latin typeface="Verdana"/>
                <a:cs typeface="Verdana"/>
              </a:rPr>
              <a:t> </a:t>
            </a:r>
            <a:r>
              <a:rPr lang="en-AU" sz="1800" spc="-145" dirty="0" err="1">
                <a:solidFill>
                  <a:srgbClr val="E6E8E9"/>
                </a:solidFill>
                <a:latin typeface="Verdana"/>
                <a:cs typeface="Verdana"/>
              </a:rPr>
              <a:t>kết</a:t>
            </a:r>
            <a:r>
              <a:rPr lang="en-AU" sz="1800" spc="-145" dirty="0">
                <a:solidFill>
                  <a:srgbClr val="E6E8E9"/>
                </a:solidFill>
                <a:latin typeface="Verdana"/>
                <a:cs typeface="Verdana"/>
              </a:rPr>
              <a:t> </a:t>
            </a:r>
            <a:r>
              <a:rPr lang="en-AU" sz="1800" spc="-145" dirty="0" err="1">
                <a:solidFill>
                  <a:srgbClr val="E6E8E9"/>
                </a:solidFill>
                <a:latin typeface="Verdana"/>
                <a:cs typeface="Verdana"/>
              </a:rPr>
              <a:t>hợp</a:t>
            </a:r>
            <a:r>
              <a:rPr lang="en-AU" sz="1800" spc="-145" dirty="0">
                <a:solidFill>
                  <a:srgbClr val="E6E8E9"/>
                </a:solidFill>
                <a:latin typeface="Verdana"/>
                <a:cs typeface="Verdana"/>
              </a:rPr>
              <a:t> </a:t>
            </a:r>
            <a:r>
              <a:rPr lang="en-AU" sz="1800" spc="-145" dirty="0" err="1">
                <a:solidFill>
                  <a:srgbClr val="E6E8E9"/>
                </a:solidFill>
                <a:latin typeface="Verdana"/>
                <a:cs typeface="Verdana"/>
              </a:rPr>
              <a:t>nhiều</a:t>
            </a:r>
            <a:r>
              <a:rPr lang="en-AU" sz="1800" spc="-145" dirty="0">
                <a:solidFill>
                  <a:srgbClr val="E6E8E9"/>
                </a:solidFill>
                <a:latin typeface="Verdana"/>
                <a:cs typeface="Verdana"/>
              </a:rPr>
              <a:t> </a:t>
            </a:r>
            <a:r>
              <a:rPr lang="en-AU" sz="1800" spc="-145" dirty="0" err="1">
                <a:solidFill>
                  <a:srgbClr val="E6E8E9"/>
                </a:solidFill>
                <a:latin typeface="Verdana"/>
                <a:cs typeface="Verdana"/>
              </a:rPr>
              <a:t>thuộc</a:t>
            </a:r>
            <a:r>
              <a:rPr lang="en-AU" sz="1800" spc="-145" dirty="0">
                <a:solidFill>
                  <a:srgbClr val="E6E8E9"/>
                </a:solidFill>
                <a:latin typeface="Verdana"/>
                <a:cs typeface="Verdana"/>
              </a:rPr>
              <a:t> </a:t>
            </a:r>
            <a:r>
              <a:rPr lang="en-AU" sz="1800" spc="-145" dirty="0" err="1">
                <a:solidFill>
                  <a:srgbClr val="E6E8E9"/>
                </a:solidFill>
                <a:latin typeface="Verdana"/>
                <a:cs typeface="Verdana"/>
              </a:rPr>
              <a:t>tính</a:t>
            </a:r>
            <a:r>
              <a:rPr lang="en-AU" sz="1800" spc="-145" dirty="0">
                <a:solidFill>
                  <a:srgbClr val="E6E8E9"/>
                </a:solidFill>
                <a:latin typeface="Verdana"/>
                <a:cs typeface="Verdana"/>
              </a:rPr>
              <a:t> </a:t>
            </a:r>
            <a:r>
              <a:rPr lang="vi-VN" sz="1800" spc="-145" dirty="0">
                <a:solidFill>
                  <a:srgbClr val="E6E8E9"/>
                </a:solidFill>
                <a:latin typeface="Verdana"/>
                <a:cs typeface="Verdana"/>
              </a:rPr>
              <a:t>của cùng </a:t>
            </a:r>
            <a:r>
              <a:rPr lang="en-AU" sz="1800" spc="-145" dirty="0" err="1">
                <a:solidFill>
                  <a:srgbClr val="E6E8E9"/>
                </a:solidFill>
                <a:latin typeface="Verdana"/>
                <a:cs typeface="Verdana"/>
              </a:rPr>
              <a:t>mạng</a:t>
            </a:r>
            <a:r>
              <a:rPr lang="vi-VN" sz="1800" spc="-145" dirty="0">
                <a:solidFill>
                  <a:srgbClr val="E6E8E9"/>
                </a:solidFill>
                <a:latin typeface="Verdana"/>
                <a:cs typeface="Verdana"/>
              </a:rPr>
              <a:t> lưới</a:t>
            </a:r>
            <a:r>
              <a:rPr lang="en-AU" sz="1800" spc="-145" dirty="0">
                <a:solidFill>
                  <a:srgbClr val="E6E8E9"/>
                </a:solidFill>
                <a:latin typeface="Verdana"/>
                <a:cs typeface="Verdana"/>
              </a:rPr>
              <a:t>.</a:t>
            </a:r>
            <a:endParaRPr sz="1800" dirty="0">
              <a:latin typeface="Verdana"/>
              <a:cs typeface="Verdana"/>
            </a:endParaRPr>
          </a:p>
        </p:txBody>
      </p:sp>
      <p:sp>
        <p:nvSpPr>
          <p:cNvPr id="3" name="object 3"/>
          <p:cNvSpPr txBox="1"/>
          <p:nvPr/>
        </p:nvSpPr>
        <p:spPr>
          <a:xfrm>
            <a:off x="149224" y="1145918"/>
            <a:ext cx="4194176" cy="566822"/>
          </a:xfrm>
          <a:prstGeom prst="rect">
            <a:avLst/>
          </a:prstGeom>
        </p:spPr>
        <p:txBody>
          <a:bodyPr vert="horz" wrap="square" lIns="0" tIns="12700" rIns="0" bIns="0" rtlCol="0">
            <a:spAutoFit/>
          </a:bodyPr>
          <a:lstStyle/>
          <a:p>
            <a:pPr marL="12700" marR="5080">
              <a:lnSpc>
                <a:spcPct val="100000"/>
              </a:lnSpc>
              <a:spcBef>
                <a:spcPts val="100"/>
              </a:spcBef>
            </a:pPr>
            <a:r>
              <a:rPr lang="en-US" sz="1800" spc="-155" dirty="0" err="1">
                <a:solidFill>
                  <a:srgbClr val="E6E8E9"/>
                </a:solidFill>
                <a:latin typeface="Verdana"/>
                <a:cs typeface="Verdana"/>
              </a:rPr>
              <a:t>Lợi</a:t>
            </a:r>
            <a:r>
              <a:rPr lang="en-US" sz="1800" spc="-155" dirty="0">
                <a:solidFill>
                  <a:srgbClr val="E6E8E9"/>
                </a:solidFill>
                <a:latin typeface="Verdana"/>
                <a:cs typeface="Verdana"/>
              </a:rPr>
              <a:t> </a:t>
            </a:r>
            <a:r>
              <a:rPr lang="en-US" sz="1800" spc="-155" dirty="0" err="1">
                <a:solidFill>
                  <a:srgbClr val="E6E8E9"/>
                </a:solidFill>
                <a:latin typeface="Verdana"/>
                <a:cs typeface="Verdana"/>
              </a:rPr>
              <a:t>ích</a:t>
            </a:r>
            <a:r>
              <a:rPr lang="en-US" sz="1800" spc="-155" dirty="0">
                <a:solidFill>
                  <a:srgbClr val="E6E8E9"/>
                </a:solidFill>
                <a:latin typeface="Verdana"/>
                <a:cs typeface="Verdana"/>
              </a:rPr>
              <a:t> </a:t>
            </a:r>
            <a:r>
              <a:rPr lang="en-US" sz="1800" spc="-155" dirty="0" err="1">
                <a:solidFill>
                  <a:srgbClr val="E6E8E9"/>
                </a:solidFill>
                <a:latin typeface="Verdana"/>
                <a:cs typeface="Verdana"/>
              </a:rPr>
              <a:t>thu</a:t>
            </a:r>
            <a:r>
              <a:rPr lang="en-US" sz="1800" spc="-155" dirty="0">
                <a:solidFill>
                  <a:srgbClr val="E6E8E9"/>
                </a:solidFill>
                <a:latin typeface="Verdana"/>
                <a:cs typeface="Verdana"/>
              </a:rPr>
              <a:t> </a:t>
            </a:r>
            <a:r>
              <a:rPr lang="en-US" sz="1800" spc="-155" dirty="0" err="1">
                <a:solidFill>
                  <a:srgbClr val="E6E8E9"/>
                </a:solidFill>
                <a:latin typeface="Verdana"/>
                <a:cs typeface="Verdana"/>
              </a:rPr>
              <a:t>hút</a:t>
            </a:r>
            <a:r>
              <a:rPr lang="en-US" sz="1800" spc="-155" dirty="0">
                <a:solidFill>
                  <a:srgbClr val="E6E8E9"/>
                </a:solidFill>
                <a:latin typeface="Verdana"/>
                <a:cs typeface="Verdana"/>
              </a:rPr>
              <a:t> </a:t>
            </a:r>
            <a:r>
              <a:rPr lang="en-US" sz="1800" spc="-155" dirty="0" err="1">
                <a:solidFill>
                  <a:srgbClr val="E6E8E9"/>
                </a:solidFill>
                <a:latin typeface="Verdana"/>
                <a:cs typeface="Verdana"/>
              </a:rPr>
              <a:t>người</a:t>
            </a:r>
            <a:r>
              <a:rPr lang="en-US" sz="1800" spc="-155" dirty="0">
                <a:solidFill>
                  <a:srgbClr val="E6E8E9"/>
                </a:solidFill>
                <a:latin typeface="Verdana"/>
                <a:cs typeface="Verdana"/>
              </a:rPr>
              <a:t> </a:t>
            </a:r>
            <a:r>
              <a:rPr lang="en-US" sz="1800" spc="-155" dirty="0" err="1">
                <a:solidFill>
                  <a:srgbClr val="E6E8E9"/>
                </a:solidFill>
                <a:latin typeface="Verdana"/>
                <a:cs typeface="Verdana"/>
              </a:rPr>
              <a:t>dùng</a:t>
            </a:r>
            <a:r>
              <a:rPr lang="en-US" sz="1800" spc="-155" dirty="0">
                <a:solidFill>
                  <a:srgbClr val="E6E8E9"/>
                </a:solidFill>
                <a:latin typeface="Verdana"/>
                <a:cs typeface="Verdana"/>
              </a:rPr>
              <a:t> </a:t>
            </a:r>
            <a:r>
              <a:rPr lang="en-US" sz="1800" spc="-155" dirty="0" err="1">
                <a:solidFill>
                  <a:srgbClr val="E6E8E9"/>
                </a:solidFill>
                <a:latin typeface="Verdana"/>
                <a:cs typeface="Verdana"/>
              </a:rPr>
              <a:t>và</a:t>
            </a:r>
            <a:r>
              <a:rPr lang="en-US" sz="1800" spc="-155" dirty="0">
                <a:solidFill>
                  <a:srgbClr val="E6E8E9"/>
                </a:solidFill>
                <a:latin typeface="Verdana"/>
                <a:cs typeface="Verdana"/>
              </a:rPr>
              <a:t> </a:t>
            </a:r>
            <a:r>
              <a:rPr lang="en-US" sz="1800" spc="-155" dirty="0" err="1">
                <a:solidFill>
                  <a:srgbClr val="E6E8E9"/>
                </a:solidFill>
                <a:latin typeface="Verdana"/>
                <a:cs typeface="Verdana"/>
              </a:rPr>
              <a:t>cho</a:t>
            </a:r>
            <a:r>
              <a:rPr lang="en-US" sz="1800" spc="-155" dirty="0">
                <a:solidFill>
                  <a:srgbClr val="E6E8E9"/>
                </a:solidFill>
                <a:latin typeface="Verdana"/>
                <a:cs typeface="Verdana"/>
              </a:rPr>
              <a:t> </a:t>
            </a:r>
            <a:r>
              <a:rPr lang="en-US" sz="1800" spc="-155" dirty="0" err="1">
                <a:solidFill>
                  <a:srgbClr val="E6E8E9"/>
                </a:solidFill>
                <a:latin typeface="Verdana"/>
                <a:cs typeface="Verdana"/>
              </a:rPr>
              <a:t>phép</a:t>
            </a:r>
            <a:r>
              <a:rPr lang="en-US" sz="1800" spc="-155" dirty="0">
                <a:solidFill>
                  <a:srgbClr val="E6E8E9"/>
                </a:solidFill>
                <a:latin typeface="Verdana"/>
                <a:cs typeface="Verdana"/>
              </a:rPr>
              <a:t> </a:t>
            </a:r>
            <a:r>
              <a:rPr lang="en-US" sz="1800" spc="-155" dirty="0" err="1">
                <a:solidFill>
                  <a:srgbClr val="E6E8E9"/>
                </a:solidFill>
                <a:latin typeface="Verdana"/>
                <a:cs typeface="Verdana"/>
              </a:rPr>
              <a:t>các</a:t>
            </a:r>
            <a:r>
              <a:rPr lang="en-US" sz="1800" spc="-155" dirty="0">
                <a:solidFill>
                  <a:srgbClr val="E6E8E9"/>
                </a:solidFill>
                <a:latin typeface="Verdana"/>
                <a:cs typeface="Verdana"/>
              </a:rPr>
              <a:t> trường </a:t>
            </a:r>
            <a:r>
              <a:rPr lang="en-US" sz="1800" spc="-155" dirty="0" err="1">
                <a:solidFill>
                  <a:srgbClr val="E6E8E9"/>
                </a:solidFill>
                <a:latin typeface="Verdana"/>
                <a:cs typeface="Verdana"/>
              </a:rPr>
              <a:t>hợp</a:t>
            </a:r>
            <a:r>
              <a:rPr lang="en-US" sz="1800" spc="-155" dirty="0">
                <a:solidFill>
                  <a:srgbClr val="E6E8E9"/>
                </a:solidFill>
                <a:latin typeface="Verdana"/>
                <a:cs typeface="Verdana"/>
              </a:rPr>
              <a:t> </a:t>
            </a:r>
            <a:r>
              <a:rPr lang="en-US" sz="1800" spc="-155" dirty="0" err="1">
                <a:solidFill>
                  <a:srgbClr val="E6E8E9"/>
                </a:solidFill>
                <a:latin typeface="Verdana"/>
                <a:cs typeface="Verdana"/>
              </a:rPr>
              <a:t>sử</a:t>
            </a:r>
            <a:r>
              <a:rPr lang="en-US" sz="1800" spc="-155" dirty="0">
                <a:solidFill>
                  <a:srgbClr val="E6E8E9"/>
                </a:solidFill>
                <a:latin typeface="Verdana"/>
                <a:cs typeface="Verdana"/>
              </a:rPr>
              <a:t> </a:t>
            </a:r>
            <a:r>
              <a:rPr lang="en-US" sz="1800" spc="-155" dirty="0" err="1">
                <a:solidFill>
                  <a:srgbClr val="E6E8E9"/>
                </a:solidFill>
                <a:latin typeface="Verdana"/>
                <a:cs typeface="Verdana"/>
              </a:rPr>
              <a:t>dụng</a:t>
            </a:r>
            <a:r>
              <a:rPr lang="en-US" sz="1800" spc="-155" dirty="0">
                <a:solidFill>
                  <a:srgbClr val="E6E8E9"/>
                </a:solidFill>
                <a:latin typeface="Verdana"/>
                <a:cs typeface="Verdana"/>
              </a:rPr>
              <a:t> </a:t>
            </a:r>
            <a:r>
              <a:rPr lang="en-US" sz="1800" spc="-155" dirty="0" err="1">
                <a:solidFill>
                  <a:srgbClr val="E6E8E9"/>
                </a:solidFill>
                <a:latin typeface="Verdana"/>
                <a:cs typeface="Verdana"/>
              </a:rPr>
              <a:t>mới</a:t>
            </a:r>
            <a:r>
              <a:rPr sz="1800" spc="-10" dirty="0">
                <a:solidFill>
                  <a:srgbClr val="E6E8E9"/>
                </a:solidFill>
                <a:latin typeface="Verdana"/>
                <a:cs typeface="Verdana"/>
              </a:rPr>
              <a:t>.</a:t>
            </a:r>
            <a:endParaRPr sz="1800" dirty="0">
              <a:latin typeface="Verdana"/>
              <a:cs typeface="Verdana"/>
            </a:endParaRPr>
          </a:p>
        </p:txBody>
      </p:sp>
      <p:sp>
        <p:nvSpPr>
          <p:cNvPr id="4" name="object 4"/>
          <p:cNvSpPr/>
          <p:nvPr/>
        </p:nvSpPr>
        <p:spPr>
          <a:xfrm>
            <a:off x="3867292" y="938073"/>
            <a:ext cx="4003040" cy="3634740"/>
          </a:xfrm>
          <a:custGeom>
            <a:avLst/>
            <a:gdLst/>
            <a:ahLst/>
            <a:cxnLst/>
            <a:rect l="l" t="t" r="r" b="b"/>
            <a:pathLst>
              <a:path w="4003040" h="3634740">
                <a:moveTo>
                  <a:pt x="3238393" y="3634192"/>
                </a:moveTo>
                <a:lnTo>
                  <a:pt x="764498" y="3634192"/>
                </a:lnTo>
                <a:lnTo>
                  <a:pt x="0" y="1388134"/>
                </a:lnTo>
                <a:lnTo>
                  <a:pt x="2001445" y="0"/>
                </a:lnTo>
                <a:lnTo>
                  <a:pt x="4002891" y="1388134"/>
                </a:lnTo>
                <a:lnTo>
                  <a:pt x="3238393" y="3634192"/>
                </a:lnTo>
                <a:close/>
              </a:path>
            </a:pathLst>
          </a:custGeom>
          <a:solidFill>
            <a:srgbClr val="424242"/>
          </a:solidFill>
        </p:spPr>
        <p:txBody>
          <a:bodyPr wrap="square" lIns="0" tIns="0" rIns="0" bIns="0" rtlCol="0"/>
          <a:lstStyle/>
          <a:p>
            <a:endParaRPr/>
          </a:p>
        </p:txBody>
      </p:sp>
      <p:grpSp>
        <p:nvGrpSpPr>
          <p:cNvPr id="10" name="object 10"/>
          <p:cNvGrpSpPr/>
          <p:nvPr/>
        </p:nvGrpSpPr>
        <p:grpSpPr>
          <a:xfrm>
            <a:off x="3867754" y="1266984"/>
            <a:ext cx="3700145" cy="3138805"/>
            <a:chOff x="3867754" y="1266984"/>
            <a:chExt cx="3700145" cy="3138805"/>
          </a:xfrm>
        </p:grpSpPr>
        <p:sp>
          <p:nvSpPr>
            <p:cNvPr id="11" name="object 11"/>
            <p:cNvSpPr/>
            <p:nvPr/>
          </p:nvSpPr>
          <p:spPr>
            <a:xfrm>
              <a:off x="4174641" y="1271747"/>
              <a:ext cx="3388360" cy="3096260"/>
            </a:xfrm>
            <a:custGeom>
              <a:avLst/>
              <a:gdLst/>
              <a:ahLst/>
              <a:cxnLst/>
              <a:rect l="l" t="t" r="r" b="b"/>
              <a:pathLst>
                <a:path w="3388359" h="3096260">
                  <a:moveTo>
                    <a:pt x="0" y="1182562"/>
                  </a:moveTo>
                  <a:lnTo>
                    <a:pt x="1694096" y="0"/>
                  </a:lnTo>
                  <a:lnTo>
                    <a:pt x="3388193" y="1182562"/>
                  </a:lnTo>
                  <a:lnTo>
                    <a:pt x="2741094" y="3095993"/>
                  </a:lnTo>
                  <a:lnTo>
                    <a:pt x="647098" y="3095993"/>
                  </a:lnTo>
                  <a:lnTo>
                    <a:pt x="0" y="1182562"/>
                  </a:lnTo>
                  <a:close/>
                </a:path>
                <a:path w="3388359" h="3096260">
                  <a:moveTo>
                    <a:pt x="266699" y="1283247"/>
                  </a:moveTo>
                  <a:lnTo>
                    <a:pt x="1694096" y="317824"/>
                  </a:lnTo>
                  <a:lnTo>
                    <a:pt x="3121493" y="1283247"/>
                  </a:lnTo>
                  <a:lnTo>
                    <a:pt x="2576269" y="2845319"/>
                  </a:lnTo>
                  <a:lnTo>
                    <a:pt x="811923" y="2845319"/>
                  </a:lnTo>
                  <a:lnTo>
                    <a:pt x="266699" y="1283247"/>
                  </a:lnTo>
                  <a:close/>
                </a:path>
                <a:path w="3388359" h="3096260">
                  <a:moveTo>
                    <a:pt x="521698" y="1405547"/>
                  </a:moveTo>
                  <a:lnTo>
                    <a:pt x="1694096" y="651546"/>
                  </a:lnTo>
                  <a:lnTo>
                    <a:pt x="2866494" y="1405547"/>
                  </a:lnTo>
                  <a:lnTo>
                    <a:pt x="2418670" y="2625544"/>
                  </a:lnTo>
                  <a:lnTo>
                    <a:pt x="969523" y="2625544"/>
                  </a:lnTo>
                  <a:lnTo>
                    <a:pt x="521698" y="1405547"/>
                  </a:lnTo>
                  <a:close/>
                </a:path>
                <a:path w="3388359" h="3096260">
                  <a:moveTo>
                    <a:pt x="829648" y="1487847"/>
                  </a:moveTo>
                  <a:lnTo>
                    <a:pt x="1694096" y="914323"/>
                  </a:lnTo>
                  <a:lnTo>
                    <a:pt x="2558544" y="1487847"/>
                  </a:lnTo>
                  <a:lnTo>
                    <a:pt x="2228345" y="2415820"/>
                  </a:lnTo>
                  <a:lnTo>
                    <a:pt x="1159847" y="2415820"/>
                  </a:lnTo>
                  <a:lnTo>
                    <a:pt x="829648" y="1487847"/>
                  </a:lnTo>
                  <a:close/>
                </a:path>
                <a:path w="3388359" h="3096260">
                  <a:moveTo>
                    <a:pt x="1127547" y="1550196"/>
                  </a:moveTo>
                  <a:lnTo>
                    <a:pt x="1694096" y="1178472"/>
                  </a:lnTo>
                  <a:lnTo>
                    <a:pt x="2260645" y="1550196"/>
                  </a:lnTo>
                  <a:lnTo>
                    <a:pt x="2044245" y="2151670"/>
                  </a:lnTo>
                  <a:lnTo>
                    <a:pt x="1343947" y="2151670"/>
                  </a:lnTo>
                  <a:lnTo>
                    <a:pt x="1127547" y="1550196"/>
                  </a:lnTo>
                  <a:close/>
                </a:path>
                <a:path w="3388359" h="3096260">
                  <a:moveTo>
                    <a:pt x="1366797" y="1632871"/>
                  </a:moveTo>
                  <a:lnTo>
                    <a:pt x="1694096" y="1421222"/>
                  </a:lnTo>
                  <a:lnTo>
                    <a:pt x="2021395" y="1632871"/>
                  </a:lnTo>
                  <a:lnTo>
                    <a:pt x="1896371" y="1975321"/>
                  </a:lnTo>
                  <a:lnTo>
                    <a:pt x="1491821" y="1975321"/>
                  </a:lnTo>
                  <a:lnTo>
                    <a:pt x="1366797" y="1632871"/>
                  </a:lnTo>
                  <a:close/>
                </a:path>
              </a:pathLst>
            </a:custGeom>
            <a:ln w="9524">
              <a:solidFill>
                <a:srgbClr val="D8D8D8"/>
              </a:solidFill>
            </a:ln>
          </p:spPr>
          <p:txBody>
            <a:bodyPr wrap="square" lIns="0" tIns="0" rIns="0" bIns="0" rtlCol="0"/>
            <a:lstStyle/>
            <a:p>
              <a:endParaRPr/>
            </a:p>
          </p:txBody>
        </p:sp>
        <p:sp>
          <p:nvSpPr>
            <p:cNvPr id="12" name="object 12"/>
            <p:cNvSpPr/>
            <p:nvPr/>
          </p:nvSpPr>
          <p:spPr>
            <a:xfrm>
              <a:off x="3882042" y="1622796"/>
              <a:ext cx="3442970" cy="2768600"/>
            </a:xfrm>
            <a:custGeom>
              <a:avLst/>
              <a:gdLst/>
              <a:ahLst/>
              <a:cxnLst/>
              <a:rect l="l" t="t" r="r" b="b"/>
              <a:pathLst>
                <a:path w="3442970" h="2768600">
                  <a:moveTo>
                    <a:pt x="2012045" y="0"/>
                  </a:moveTo>
                  <a:lnTo>
                    <a:pt x="0" y="725273"/>
                  </a:lnTo>
                  <a:lnTo>
                    <a:pt x="1281197" y="2315095"/>
                  </a:lnTo>
                  <a:lnTo>
                    <a:pt x="3059443" y="2768119"/>
                  </a:lnTo>
                  <a:lnTo>
                    <a:pt x="3442868" y="963223"/>
                  </a:lnTo>
                  <a:lnTo>
                    <a:pt x="2012045" y="0"/>
                  </a:lnTo>
                  <a:close/>
                </a:path>
              </a:pathLst>
            </a:custGeom>
            <a:ln w="28574">
              <a:solidFill>
                <a:srgbClr val="FFCA3A"/>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5492863" y="2594147"/>
              <a:ext cx="751735" cy="751735"/>
            </a:xfrm>
            <a:prstGeom prst="rect">
              <a:avLst/>
            </a:prstGeom>
          </p:spPr>
        </p:pic>
      </p:grpSp>
      <p:sp>
        <p:nvSpPr>
          <p:cNvPr id="19" name="object 4">
            <a:extLst>
              <a:ext uri="{FF2B5EF4-FFF2-40B4-BE49-F238E27FC236}">
                <a16:creationId xmlns:a16="http://schemas.microsoft.com/office/drawing/2014/main" id="{E1C8109E-2751-24DF-F289-A35670AC68BD}"/>
              </a:ext>
            </a:extLst>
          </p:cNvPr>
          <p:cNvSpPr txBox="1"/>
          <p:nvPr/>
        </p:nvSpPr>
        <p:spPr>
          <a:xfrm>
            <a:off x="7989981" y="2002281"/>
            <a:ext cx="107799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TỐC ĐỘ</a:t>
            </a:r>
            <a:endParaRPr sz="3000" spc="-300" dirty="0">
              <a:latin typeface="FreeSans"/>
              <a:cs typeface="FreeSans"/>
            </a:endParaRPr>
          </a:p>
        </p:txBody>
      </p:sp>
      <p:sp>
        <p:nvSpPr>
          <p:cNvPr id="20" name="object 5">
            <a:extLst>
              <a:ext uri="{FF2B5EF4-FFF2-40B4-BE49-F238E27FC236}">
                <a16:creationId xmlns:a16="http://schemas.microsoft.com/office/drawing/2014/main" id="{6650DAD0-17B6-D8BA-9591-532F1C7FB13F}"/>
              </a:ext>
            </a:extLst>
          </p:cNvPr>
          <p:cNvSpPr txBox="1"/>
          <p:nvPr/>
        </p:nvSpPr>
        <p:spPr>
          <a:xfrm>
            <a:off x="7315200" y="4335568"/>
            <a:ext cx="1514104"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CHÍNH XÁC</a:t>
            </a:r>
            <a:endParaRPr sz="3000" spc="-300" dirty="0">
              <a:latin typeface="FreeSans"/>
              <a:cs typeface="FreeSans"/>
            </a:endParaRPr>
          </a:p>
        </p:txBody>
      </p:sp>
      <p:sp>
        <p:nvSpPr>
          <p:cNvPr id="21" name="object 6">
            <a:extLst>
              <a:ext uri="{FF2B5EF4-FFF2-40B4-BE49-F238E27FC236}">
                <a16:creationId xmlns:a16="http://schemas.microsoft.com/office/drawing/2014/main" id="{279CBA33-FBB8-0ACB-268B-EB962524220D}"/>
              </a:ext>
            </a:extLst>
          </p:cNvPr>
          <p:cNvSpPr txBox="1"/>
          <p:nvPr/>
        </p:nvSpPr>
        <p:spPr>
          <a:xfrm>
            <a:off x="5566280" y="368606"/>
            <a:ext cx="1215520" cy="482600"/>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CHI PHÍ</a:t>
            </a:r>
            <a:endParaRPr sz="3000" spc="-300" dirty="0">
              <a:latin typeface="FreeSans"/>
              <a:cs typeface="FreeSans"/>
            </a:endParaRPr>
          </a:p>
        </p:txBody>
      </p:sp>
      <p:sp>
        <p:nvSpPr>
          <p:cNvPr id="22" name="object 7">
            <a:extLst>
              <a:ext uri="{FF2B5EF4-FFF2-40B4-BE49-F238E27FC236}">
                <a16:creationId xmlns:a16="http://schemas.microsoft.com/office/drawing/2014/main" id="{37F79DF5-C1C3-0DEF-6615-D9403677A15D}"/>
              </a:ext>
            </a:extLst>
          </p:cNvPr>
          <p:cNvSpPr txBox="1"/>
          <p:nvPr/>
        </p:nvSpPr>
        <p:spPr>
          <a:xfrm>
            <a:off x="2351913" y="2078481"/>
            <a:ext cx="1395730" cy="482600"/>
          </a:xfrm>
          <a:prstGeom prst="rect">
            <a:avLst/>
          </a:prstGeom>
        </p:spPr>
        <p:txBody>
          <a:bodyPr vert="horz" wrap="square" lIns="0" tIns="12700" rIns="0" bIns="0" rtlCol="0">
            <a:spAutoFit/>
          </a:bodyPr>
          <a:lstStyle/>
          <a:p>
            <a:pPr marL="12700" algn="r">
              <a:lnSpc>
                <a:spcPct val="100000"/>
              </a:lnSpc>
              <a:spcBef>
                <a:spcPts val="100"/>
              </a:spcBef>
            </a:pPr>
            <a:r>
              <a:rPr lang="vi-VN" sz="3000" spc="-300" dirty="0">
                <a:solidFill>
                  <a:srgbClr val="FFCA3A"/>
                </a:solidFill>
                <a:latin typeface="FreeSans"/>
                <a:cs typeface="FreeSans"/>
              </a:rPr>
              <a:t>UY TÍN</a:t>
            </a:r>
            <a:endParaRPr sz="3000" spc="-300" dirty="0">
              <a:latin typeface="FreeSans"/>
              <a:cs typeface="FreeSans"/>
            </a:endParaRPr>
          </a:p>
        </p:txBody>
      </p:sp>
      <p:sp>
        <p:nvSpPr>
          <p:cNvPr id="23" name="object 8">
            <a:extLst>
              <a:ext uri="{FF2B5EF4-FFF2-40B4-BE49-F238E27FC236}">
                <a16:creationId xmlns:a16="http://schemas.microsoft.com/office/drawing/2014/main" id="{3289288B-CA91-31AA-1688-0C061E72B728}"/>
              </a:ext>
            </a:extLst>
          </p:cNvPr>
          <p:cNvSpPr txBox="1"/>
          <p:nvPr/>
        </p:nvSpPr>
        <p:spPr>
          <a:xfrm>
            <a:off x="2971800" y="4348932"/>
            <a:ext cx="1781232" cy="474489"/>
          </a:xfrm>
          <a:prstGeom prst="rect">
            <a:avLst/>
          </a:prstGeom>
        </p:spPr>
        <p:txBody>
          <a:bodyPr vert="horz" wrap="square" lIns="0" tIns="12700" rIns="0" bIns="0" rtlCol="0">
            <a:spAutoFit/>
          </a:bodyPr>
          <a:lstStyle/>
          <a:p>
            <a:pPr marL="12700">
              <a:lnSpc>
                <a:spcPct val="100000"/>
              </a:lnSpc>
              <a:spcBef>
                <a:spcPts val="100"/>
              </a:spcBef>
            </a:pPr>
            <a:r>
              <a:rPr lang="vi-VN" sz="3000" spc="-300" dirty="0">
                <a:solidFill>
                  <a:srgbClr val="FFCA3A"/>
                </a:solidFill>
                <a:latin typeface="FreeSans"/>
                <a:cs typeface="FreeSans"/>
              </a:rPr>
              <a:t>TƯƠNG TÁC</a:t>
            </a:r>
            <a:endParaRPr lang="vi-VN" sz="3000" spc="-300" dirty="0">
              <a:latin typeface="FreeSans"/>
              <a:cs typeface="Free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CA3A"/>
          </a:solidFill>
        </p:spPr>
        <p:txBody>
          <a:bodyPr wrap="square" lIns="0" tIns="0" rIns="0" bIns="0" rtlCol="0"/>
          <a:lstStyle/>
          <a:p>
            <a:endParaRPr/>
          </a:p>
        </p:txBody>
      </p:sp>
      <p:sp>
        <p:nvSpPr>
          <p:cNvPr id="3" name="object 3"/>
          <p:cNvSpPr txBox="1"/>
          <p:nvPr/>
        </p:nvSpPr>
        <p:spPr>
          <a:xfrm>
            <a:off x="951548" y="-388046"/>
            <a:ext cx="6913245" cy="6121400"/>
          </a:xfrm>
          <a:prstGeom prst="rect">
            <a:avLst/>
          </a:prstGeom>
        </p:spPr>
        <p:txBody>
          <a:bodyPr vert="horz" wrap="square" lIns="0" tIns="12700" rIns="0" bIns="0" rtlCol="0">
            <a:spAutoFit/>
          </a:bodyPr>
          <a:lstStyle/>
          <a:p>
            <a:pPr marL="12700">
              <a:lnSpc>
                <a:spcPct val="100000"/>
              </a:lnSpc>
              <a:spcBef>
                <a:spcPts val="100"/>
              </a:spcBef>
            </a:pPr>
            <a:r>
              <a:rPr sz="40000" spc="-2005" dirty="0">
                <a:solidFill>
                  <a:srgbClr val="FFD66B"/>
                </a:solidFill>
                <a:latin typeface="Times New Roman"/>
                <a:cs typeface="Times New Roman"/>
              </a:rPr>
              <a:t>10x</a:t>
            </a:r>
            <a:endParaRPr sz="40000" dirty="0">
              <a:latin typeface="Times New Roman"/>
              <a:cs typeface="Times New Roman"/>
            </a:endParaRPr>
          </a:p>
        </p:txBody>
      </p:sp>
      <p:sp>
        <p:nvSpPr>
          <p:cNvPr id="4" name="object 4"/>
          <p:cNvSpPr txBox="1">
            <a:spLocks noGrp="1"/>
          </p:cNvSpPr>
          <p:nvPr>
            <p:ph type="title"/>
          </p:nvPr>
        </p:nvSpPr>
        <p:spPr>
          <a:xfrm>
            <a:off x="2043507" y="1376175"/>
            <a:ext cx="5052060" cy="382156"/>
          </a:xfrm>
          <a:prstGeom prst="rect">
            <a:avLst/>
          </a:prstGeom>
        </p:spPr>
        <p:txBody>
          <a:bodyPr vert="horz" wrap="square" lIns="0" tIns="12700" rIns="0" bIns="0" rtlCol="0">
            <a:spAutoFit/>
          </a:bodyPr>
          <a:lstStyle/>
          <a:p>
            <a:pPr marL="12700">
              <a:lnSpc>
                <a:spcPct val="100000"/>
              </a:lnSpc>
              <a:spcBef>
                <a:spcPts val="100"/>
              </a:spcBef>
            </a:pPr>
            <a:r>
              <a:rPr sz="2400" i="1" spc="-145" dirty="0">
                <a:solidFill>
                  <a:srgbClr val="000000"/>
                </a:solidFill>
                <a:latin typeface="Verdana"/>
                <a:cs typeface="Verdana"/>
              </a:rPr>
              <a:t>“</a:t>
            </a:r>
            <a:r>
              <a:rPr lang="en-US" sz="2400" i="1" spc="-145" dirty="0">
                <a:solidFill>
                  <a:srgbClr val="000000"/>
                </a:solidFill>
                <a:latin typeface="Verdana"/>
                <a:cs typeface="Verdana"/>
              </a:rPr>
              <a:t>Theo </a:t>
            </a:r>
            <a:r>
              <a:rPr lang="en-US" sz="2400" i="1" spc="-145" dirty="0" err="1">
                <a:solidFill>
                  <a:srgbClr val="000000"/>
                </a:solidFill>
                <a:latin typeface="Verdana"/>
                <a:cs typeface="Verdana"/>
              </a:rPr>
              <a:t>quy</a:t>
            </a:r>
            <a:r>
              <a:rPr lang="en-US" sz="2400" i="1" spc="-145" dirty="0">
                <a:solidFill>
                  <a:srgbClr val="000000"/>
                </a:solidFill>
                <a:latin typeface="Verdana"/>
                <a:cs typeface="Verdana"/>
              </a:rPr>
              <a:t> </a:t>
            </a:r>
            <a:r>
              <a:rPr lang="en-US" sz="2400" i="1" spc="-145" dirty="0" err="1">
                <a:solidFill>
                  <a:srgbClr val="000000"/>
                </a:solidFill>
                <a:latin typeface="Verdana"/>
                <a:cs typeface="Verdana"/>
              </a:rPr>
              <a:t>tắc</a:t>
            </a:r>
            <a:r>
              <a:rPr lang="en-US" sz="2400" i="1" spc="-145" dirty="0">
                <a:solidFill>
                  <a:srgbClr val="000000"/>
                </a:solidFill>
                <a:latin typeface="Verdana"/>
                <a:cs typeface="Verdana"/>
              </a:rPr>
              <a:t>, </a:t>
            </a:r>
            <a:r>
              <a:rPr lang="vi-VN" sz="2400" i="1" spc="-145" dirty="0">
                <a:solidFill>
                  <a:srgbClr val="000000"/>
                </a:solidFill>
                <a:latin typeface="Verdana"/>
                <a:cs typeface="Verdana"/>
              </a:rPr>
              <a:t>thường </a:t>
            </a:r>
            <a:r>
              <a:rPr lang="en-US" sz="2400" i="1" spc="-145" dirty="0" err="1">
                <a:solidFill>
                  <a:srgbClr val="000000"/>
                </a:solidFill>
                <a:latin typeface="Verdana"/>
                <a:cs typeface="Verdana"/>
              </a:rPr>
              <a:t>độc</a:t>
            </a:r>
            <a:r>
              <a:rPr lang="en-US" sz="2400" i="1" spc="-145" dirty="0">
                <a:solidFill>
                  <a:srgbClr val="000000"/>
                </a:solidFill>
                <a:latin typeface="Verdana"/>
                <a:cs typeface="Verdana"/>
              </a:rPr>
              <a:t> </a:t>
            </a:r>
            <a:r>
              <a:rPr lang="en-US" sz="2400" i="1" spc="-145" dirty="0" err="1">
                <a:solidFill>
                  <a:srgbClr val="000000"/>
                </a:solidFill>
                <a:latin typeface="Verdana"/>
                <a:cs typeface="Verdana"/>
              </a:rPr>
              <a:t>quyền</a:t>
            </a:r>
            <a:endParaRPr sz="2400" dirty="0">
              <a:latin typeface="Verdana"/>
              <a:cs typeface="Verdana"/>
            </a:endParaRPr>
          </a:p>
        </p:txBody>
      </p:sp>
      <p:sp>
        <p:nvSpPr>
          <p:cNvPr id="5" name="object 5"/>
          <p:cNvSpPr txBox="1"/>
          <p:nvPr/>
        </p:nvSpPr>
        <p:spPr>
          <a:xfrm>
            <a:off x="1569368" y="1734542"/>
            <a:ext cx="5749148" cy="382156"/>
          </a:xfrm>
          <a:prstGeom prst="rect">
            <a:avLst/>
          </a:prstGeom>
        </p:spPr>
        <p:txBody>
          <a:bodyPr vert="horz" wrap="square" lIns="0" tIns="12700" rIns="0" bIns="0" rtlCol="0">
            <a:spAutoFit/>
          </a:bodyPr>
          <a:lstStyle/>
          <a:p>
            <a:pPr marL="12700">
              <a:lnSpc>
                <a:spcPct val="100000"/>
              </a:lnSpc>
              <a:spcBef>
                <a:spcPts val="100"/>
              </a:spcBef>
            </a:pPr>
            <a:r>
              <a:rPr lang="vi-VN" sz="2400" i="1" spc="-150" dirty="0">
                <a:latin typeface="Verdana"/>
                <a:cs typeface="Verdana"/>
              </a:rPr>
              <a:t>công nghệ phải ít nhất tốt hơn gấp 10 lần</a:t>
            </a:r>
            <a:endParaRPr sz="2400" dirty="0">
              <a:latin typeface="Verdana"/>
              <a:cs typeface="Verdana"/>
            </a:endParaRPr>
          </a:p>
        </p:txBody>
      </p:sp>
      <p:sp>
        <p:nvSpPr>
          <p:cNvPr id="6" name="object 6"/>
          <p:cNvSpPr txBox="1"/>
          <p:nvPr/>
        </p:nvSpPr>
        <p:spPr>
          <a:xfrm>
            <a:off x="2149359" y="2115086"/>
            <a:ext cx="4964289" cy="391160"/>
          </a:xfrm>
          <a:prstGeom prst="rect">
            <a:avLst/>
          </a:prstGeom>
        </p:spPr>
        <p:txBody>
          <a:bodyPr vert="horz" wrap="square" lIns="0" tIns="12700" rIns="0" bIns="0" rtlCol="0">
            <a:spAutoFit/>
          </a:bodyPr>
          <a:lstStyle/>
          <a:p>
            <a:pPr marL="12700">
              <a:lnSpc>
                <a:spcPct val="100000"/>
              </a:lnSpc>
              <a:spcBef>
                <a:spcPts val="100"/>
              </a:spcBef>
            </a:pPr>
            <a:r>
              <a:rPr lang="vi-VN" sz="2400" i="1" spc="-175" dirty="0">
                <a:latin typeface="Verdana"/>
                <a:cs typeface="Verdana"/>
              </a:rPr>
              <a:t>so với các công nghệ thay thế khác</a:t>
            </a:r>
            <a:endParaRPr sz="2400" dirty="0">
              <a:latin typeface="Verdana"/>
              <a:cs typeface="Verdana"/>
            </a:endParaRPr>
          </a:p>
        </p:txBody>
      </p:sp>
      <p:sp>
        <p:nvSpPr>
          <p:cNvPr id="7" name="object 7"/>
          <p:cNvSpPr txBox="1"/>
          <p:nvPr/>
        </p:nvSpPr>
        <p:spPr>
          <a:xfrm>
            <a:off x="2074686" y="2473453"/>
            <a:ext cx="5164314" cy="382156"/>
          </a:xfrm>
          <a:prstGeom prst="rect">
            <a:avLst/>
          </a:prstGeom>
        </p:spPr>
        <p:txBody>
          <a:bodyPr vert="horz" wrap="square" lIns="0" tIns="12700" rIns="0" bIns="0" rtlCol="0">
            <a:spAutoFit/>
          </a:bodyPr>
          <a:lstStyle/>
          <a:p>
            <a:pPr marL="12700">
              <a:lnSpc>
                <a:spcPct val="100000"/>
              </a:lnSpc>
              <a:spcBef>
                <a:spcPts val="100"/>
              </a:spcBef>
            </a:pPr>
            <a:r>
              <a:rPr lang="vi-VN" sz="2400" i="1" spc="-185" dirty="0">
                <a:latin typeface="Verdana"/>
                <a:cs typeface="Verdana"/>
              </a:rPr>
              <a:t>về những khía cạnh quan trọng để có</a:t>
            </a:r>
            <a:endParaRPr sz="2400" dirty="0">
              <a:latin typeface="Verdana"/>
              <a:cs typeface="Verdana"/>
            </a:endParaRPr>
          </a:p>
        </p:txBody>
      </p:sp>
      <p:sp>
        <p:nvSpPr>
          <p:cNvPr id="8" name="object 8"/>
          <p:cNvSpPr txBox="1"/>
          <p:nvPr/>
        </p:nvSpPr>
        <p:spPr>
          <a:xfrm>
            <a:off x="3372832" y="2855609"/>
            <a:ext cx="2786043" cy="382156"/>
          </a:xfrm>
          <a:prstGeom prst="rect">
            <a:avLst/>
          </a:prstGeom>
        </p:spPr>
        <p:txBody>
          <a:bodyPr vert="horz" wrap="square" lIns="0" tIns="12700" rIns="0" bIns="0" rtlCol="0">
            <a:spAutoFit/>
          </a:bodyPr>
          <a:lstStyle/>
          <a:p>
            <a:pPr marL="12700">
              <a:lnSpc>
                <a:spcPct val="100000"/>
              </a:lnSpc>
              <a:spcBef>
                <a:spcPts val="100"/>
              </a:spcBef>
            </a:pPr>
            <a:r>
              <a:rPr lang="vi-VN" sz="2400" i="1" spc="-135" dirty="0">
                <a:latin typeface="Verdana"/>
                <a:cs typeface="Verdana"/>
              </a:rPr>
              <a:t>l</a:t>
            </a:r>
            <a:r>
              <a:rPr lang="vi-VN" sz="2400" i="1" spc="-135">
                <a:latin typeface="Verdana"/>
                <a:cs typeface="Verdana"/>
              </a:rPr>
              <a:t>ợi </a:t>
            </a:r>
            <a:r>
              <a:rPr lang="vi-VN" sz="2400" i="1" spc="-135" dirty="0">
                <a:latin typeface="Verdana"/>
                <a:cs typeface="Verdana"/>
              </a:rPr>
              <a:t>thế độc quyền</a:t>
            </a:r>
            <a:r>
              <a:rPr sz="2400" i="1" spc="-185" dirty="0">
                <a:latin typeface="Verdana"/>
                <a:cs typeface="Verdana"/>
              </a:rPr>
              <a:t>.”</a:t>
            </a:r>
            <a:endParaRPr sz="2400" dirty="0">
              <a:latin typeface="Verdana"/>
              <a:cs typeface="Verdana"/>
            </a:endParaRPr>
          </a:p>
        </p:txBody>
      </p:sp>
      <p:sp>
        <p:nvSpPr>
          <p:cNvPr id="9" name="object 9"/>
          <p:cNvSpPr txBox="1"/>
          <p:nvPr/>
        </p:nvSpPr>
        <p:spPr>
          <a:xfrm>
            <a:off x="3630681" y="3204972"/>
            <a:ext cx="18815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a:t>
            </a:r>
            <a:r>
              <a:rPr sz="2400" b="1" spc="-254" dirty="0">
                <a:latin typeface="Verdana"/>
                <a:cs typeface="Verdana"/>
              </a:rPr>
              <a:t>Peter</a:t>
            </a:r>
            <a:r>
              <a:rPr sz="2400" b="1" spc="-145" dirty="0">
                <a:latin typeface="Verdana"/>
                <a:cs typeface="Verdana"/>
              </a:rPr>
              <a:t> </a:t>
            </a:r>
            <a:r>
              <a:rPr sz="2400" b="1" spc="-204" dirty="0">
                <a:latin typeface="Verdana"/>
                <a:cs typeface="Verdana"/>
              </a:rPr>
              <a:t>Thiel</a:t>
            </a:r>
            <a:endParaRPr sz="2400">
              <a:latin typeface="Verdana"/>
              <a:cs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93223"/>
            <a:ext cx="8991573" cy="3452243"/>
          </a:xfrm>
          <a:prstGeom prst="rect">
            <a:avLst/>
          </a:prstGeom>
        </p:spPr>
      </p:pic>
      <p:sp>
        <p:nvSpPr>
          <p:cNvPr id="3" name="object 3"/>
          <p:cNvSpPr txBox="1">
            <a:spLocks noGrp="1"/>
          </p:cNvSpPr>
          <p:nvPr>
            <p:ph type="title"/>
          </p:nvPr>
        </p:nvSpPr>
        <p:spPr>
          <a:xfrm>
            <a:off x="3246237" y="46545"/>
            <a:ext cx="5745336" cy="808702"/>
          </a:xfrm>
          <a:prstGeom prst="rect">
            <a:avLst/>
          </a:prstGeom>
        </p:spPr>
        <p:txBody>
          <a:bodyPr vert="horz" wrap="square" lIns="0" tIns="54121" rIns="0" bIns="0" rtlCol="0">
            <a:spAutoFit/>
          </a:bodyPr>
          <a:lstStyle/>
          <a:p>
            <a:pPr>
              <a:lnSpc>
                <a:spcPct val="100000"/>
              </a:lnSpc>
              <a:spcBef>
                <a:spcPts val="100"/>
              </a:spcBef>
            </a:pPr>
            <a:r>
              <a:rPr lang="vi-VN" sz="4900" spc="-150" dirty="0">
                <a:solidFill>
                  <a:srgbClr val="FBD84B"/>
                </a:solidFill>
              </a:rPr>
              <a:t>SỰ PHÁ HỦY SÁNG TẠO</a:t>
            </a:r>
            <a:endParaRPr sz="4900" spc="-150" dirty="0"/>
          </a:p>
        </p:txBody>
      </p:sp>
      <p:sp>
        <p:nvSpPr>
          <p:cNvPr id="4" name="object 4"/>
          <p:cNvSpPr txBox="1"/>
          <p:nvPr/>
        </p:nvSpPr>
        <p:spPr>
          <a:xfrm>
            <a:off x="914400" y="4247495"/>
            <a:ext cx="7449835" cy="566822"/>
          </a:xfrm>
          <a:prstGeom prst="rect">
            <a:avLst/>
          </a:prstGeom>
        </p:spPr>
        <p:txBody>
          <a:bodyPr vert="horz" wrap="square" lIns="0" tIns="12700" rIns="0" bIns="0" rtlCol="0">
            <a:spAutoFit/>
          </a:bodyPr>
          <a:lstStyle/>
          <a:p>
            <a:pPr marL="19050" marR="5080" indent="-19050">
              <a:lnSpc>
                <a:spcPct val="100000"/>
              </a:lnSpc>
              <a:spcBef>
                <a:spcPts val="100"/>
              </a:spcBef>
            </a:pPr>
            <a:r>
              <a:rPr lang="vi-VN" spc="-135" dirty="0">
                <a:solidFill>
                  <a:srgbClr val="FFFFFF"/>
                </a:solidFill>
                <a:latin typeface="Verdana"/>
              </a:rPr>
              <a:t>Khi khoa học kỹ thuật tiến bộ, các mạng lưới (và cơ sở hạ tầng) có thể trở nên lỗi thời khi các phương thức vận chuyển từ</a:t>
            </a:r>
            <a:r>
              <a:rPr spc="-135" dirty="0">
                <a:solidFill>
                  <a:srgbClr val="FFFFFF"/>
                </a:solidFill>
                <a:latin typeface="Verdana"/>
              </a:rPr>
              <a:t> </a:t>
            </a:r>
            <a:r>
              <a:rPr sz="1800" spc="-105" dirty="0">
                <a:solidFill>
                  <a:srgbClr val="FFFFFF"/>
                </a:solidFill>
                <a:latin typeface="Verdana"/>
                <a:cs typeface="Verdana"/>
              </a:rPr>
              <a:t>A</a:t>
            </a:r>
            <a:r>
              <a:rPr sz="1800" spc="-75" dirty="0">
                <a:solidFill>
                  <a:srgbClr val="FFFFFF"/>
                </a:solidFill>
                <a:latin typeface="Verdana"/>
                <a:cs typeface="Verdana"/>
              </a:rPr>
              <a:t> </a:t>
            </a:r>
            <a:r>
              <a:rPr sz="1800" dirty="0">
                <a:solidFill>
                  <a:srgbClr val="FFFFFF"/>
                </a:solidFill>
                <a:latin typeface="Arial"/>
                <a:cs typeface="Arial"/>
              </a:rPr>
              <a:t>→</a:t>
            </a:r>
            <a:r>
              <a:rPr sz="1800" spc="5" dirty="0">
                <a:solidFill>
                  <a:srgbClr val="FFFFFF"/>
                </a:solidFill>
                <a:latin typeface="Arial"/>
                <a:cs typeface="Arial"/>
              </a:rPr>
              <a:t> </a:t>
            </a:r>
            <a:r>
              <a:rPr sz="1800" spc="-40" dirty="0">
                <a:solidFill>
                  <a:srgbClr val="FFFFFF"/>
                </a:solidFill>
                <a:latin typeface="Verdana"/>
                <a:cs typeface="Verdana"/>
              </a:rPr>
              <a:t>B</a:t>
            </a:r>
            <a:r>
              <a:rPr sz="1800" spc="-130" dirty="0">
                <a:solidFill>
                  <a:srgbClr val="FFFFFF"/>
                </a:solidFill>
                <a:latin typeface="Verdana"/>
                <a:cs typeface="Verdana"/>
              </a:rPr>
              <a:t> </a:t>
            </a:r>
            <a:r>
              <a:rPr lang="vi-VN" sz="1800" spc="-130" dirty="0">
                <a:solidFill>
                  <a:srgbClr val="FFFFFF"/>
                </a:solidFill>
                <a:latin typeface="Verdana"/>
                <a:cs typeface="Verdana"/>
              </a:rPr>
              <a:t>trở nên rẻ hơn</a:t>
            </a:r>
            <a:r>
              <a:rPr sz="1800" spc="-30" dirty="0">
                <a:solidFill>
                  <a:srgbClr val="FFFFFF"/>
                </a:solidFill>
                <a:latin typeface="Verdana"/>
                <a:cs typeface="Verdana"/>
              </a:rPr>
              <a:t>.</a:t>
            </a:r>
            <a:endParaRPr sz="1800" dirty="0">
              <a:latin typeface="Verdana"/>
              <a:cs typeface="Verdana"/>
            </a:endParaRPr>
          </a:p>
        </p:txBody>
      </p:sp>
      <p:sp>
        <p:nvSpPr>
          <p:cNvPr id="5" name="object 5"/>
          <p:cNvSpPr txBox="1"/>
          <p:nvPr/>
        </p:nvSpPr>
        <p:spPr>
          <a:xfrm>
            <a:off x="8769027" y="1885950"/>
            <a:ext cx="269304" cy="1257165"/>
          </a:xfrm>
          <a:prstGeom prst="rect">
            <a:avLst/>
          </a:prstGeom>
        </p:spPr>
        <p:txBody>
          <a:bodyPr vert="vert270" wrap="square" lIns="0" tIns="0" rIns="0" bIns="0" rtlCol="0">
            <a:spAutoFit/>
          </a:bodyPr>
          <a:lstStyle/>
          <a:p>
            <a:pPr marL="12700">
              <a:lnSpc>
                <a:spcPts val="2080"/>
              </a:lnSpc>
            </a:pPr>
            <a:r>
              <a:rPr sz="1800" spc="-150" dirty="0">
                <a:solidFill>
                  <a:srgbClr val="FFFFFF"/>
                </a:solidFill>
                <a:latin typeface="FreeSans"/>
                <a:cs typeface="FreeSans"/>
              </a:rPr>
              <a:t>@ANILSAIDSO</a:t>
            </a:r>
            <a:endParaRPr sz="1800" spc="-150" dirty="0">
              <a:latin typeface="FreeSans"/>
              <a:cs typeface="Free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TotalTime>
  <Words>1114</Words>
  <Application>Microsoft Office PowerPoint</Application>
  <PresentationFormat>On-screen Show (16:9)</PresentationFormat>
  <Paragraphs>148</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Carlito</vt:lpstr>
      <vt:lpstr>Consolas</vt:lpstr>
      <vt:lpstr>FreeSans</vt:lpstr>
      <vt:lpstr>Times New Roman</vt:lpstr>
      <vt:lpstr>Trebuchet MS</vt:lpstr>
      <vt:lpstr>Verdana</vt:lpstr>
      <vt:lpstr>Office Theme</vt:lpstr>
      <vt:lpstr>ANILSAIDSO</vt:lpstr>
      <vt:lpstr>Chúng ta phụ thuộc vào mạng lưới để vận chuyển con người, hàng hóa, và thông tin trên toàn thế giới.</vt:lpstr>
      <vt:lpstr>Mạng lưới cung cấp cơ sở hạ tầng để dịch chuyển vật từ A → B</vt:lpstr>
      <vt:lpstr>Mạng lưới được cấu tạo từ các thiết bị đầu cuối và/hoặc các thiết bị trung gian.</vt:lpstr>
      <vt:lpstr>MẠNG LƯỚI THÔNG TIN</vt:lpstr>
      <vt:lpstr>Tất cả các mạng lưới đều có sự đánh đổi giữa các thuộc tính khác nhau (ví dụ: tốc độ, độ tin cậy, chi phí, v.v.)</vt:lpstr>
      <vt:lpstr>Các đột phá công nghệ có thể cải thiện đáng kể một hoặc kết hợp nhiều thuộc tính của cùng mạng lưới.</vt:lpstr>
      <vt:lpstr>“Theo quy tắc, thường độc quyền</vt:lpstr>
      <vt:lpstr>SỰ PHÁ HỦY SÁNG TẠO</vt:lpstr>
      <vt:lpstr>Bài học thực tế</vt:lpstr>
      <vt:lpstr>PowerPoint Presentation</vt:lpstr>
      <vt:lpstr>DÂY</vt:lpstr>
      <vt:lpstr>HIỆU ỨNG MẠNG LƯỚI (LAN TỎA)</vt:lpstr>
      <vt:lpstr>PowerPoint Presentation</vt:lpstr>
      <vt:lpstr>Trong trường hợp mạng lưới tiền tệ, việc lưu trữ thông tin dự phòng là rất quan trọng.</vt:lpstr>
      <vt:lpstr>SỐ MÁY CHỦ BITCOIN: 16,644</vt:lpstr>
      <vt:lpstr>" Vấn đề cơ bản của việc giao tiếp là làm sao để tái tạo lại một thông điệp được chọn tại một điểm khác." —Claude Shannon</vt:lpstr>
      <vt:lpstr>PowerPoint Presentation</vt:lpstr>
      <vt:lpstr>TRANH GIÀNH THỊ TRƯỜNG</vt:lpstr>
      <vt:lpstr>PowerPoint Presentation</vt:lpstr>
      <vt:lpstr>E100B+ MẠNG LƯỚI  TRUYỀN THÔNG SỐ</vt:lpstr>
      <vt:lpstr>PowerPoint Presentation</vt:lpstr>
      <vt:lpstr>CẢI TIẾN PHI TẬP TRUNG : MẠNG LIGHTNING</vt:lpstr>
      <vt:lpstr>Mạng Lightning cho phép các giao dịch giá trị rất nhỏ gần như miễn phí và tức thì.</vt:lpstr>
      <vt:lpstr>BẢN ĐỒ CÁC MÁY CHỦ TRONG MẠNG  LIGHTNING</vt:lpstr>
      <vt:lpstr>Anil @anilsaidso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networks win</dc:title>
  <cp:lastModifiedBy>Anh LA</cp:lastModifiedBy>
  <cp:revision>114</cp:revision>
  <dcterms:created xsi:type="dcterms:W3CDTF">2024-05-12T09:06:06Z</dcterms:created>
  <dcterms:modified xsi:type="dcterms:W3CDTF">2024-06-18T14:04:57Z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2024-05-12T00:00:00Z</vt:filetime>
  </property>
  <property fmtid="{D5CDD505-2E9C-101B-9397-08002B2CF9AE}" pid="4" name="Producer">
    <vt:lpwstr>3-Heights(TM) PDF Security Shell 4.8.25.2 (http://www.pdf-tools.com)</vt:lpwstr>
  </property>
</Properties>
</file>